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4"/>
  </p:notesMasterIdLst>
  <p:sldIdLst>
    <p:sldId id="256" r:id="rId2"/>
    <p:sldId id="359" r:id="rId3"/>
    <p:sldId id="378" r:id="rId4"/>
    <p:sldId id="364" r:id="rId5"/>
    <p:sldId id="371" r:id="rId6"/>
    <p:sldId id="257" r:id="rId7"/>
    <p:sldId id="381" r:id="rId8"/>
    <p:sldId id="263" r:id="rId9"/>
    <p:sldId id="384" r:id="rId10"/>
    <p:sldId id="383" r:id="rId11"/>
    <p:sldId id="382" r:id="rId12"/>
    <p:sldId id="261" r:id="rId13"/>
    <p:sldId id="258" r:id="rId14"/>
    <p:sldId id="264" r:id="rId15"/>
    <p:sldId id="274" r:id="rId16"/>
    <p:sldId id="280" r:id="rId17"/>
    <p:sldId id="282" r:id="rId18"/>
    <p:sldId id="283" r:id="rId19"/>
    <p:sldId id="385" r:id="rId20"/>
    <p:sldId id="284" r:id="rId21"/>
    <p:sldId id="285" r:id="rId22"/>
    <p:sldId id="290" r:id="rId23"/>
    <p:sldId id="287" r:id="rId24"/>
    <p:sldId id="288" r:id="rId25"/>
    <p:sldId id="386" r:id="rId26"/>
    <p:sldId id="279" r:id="rId27"/>
    <p:sldId id="286" r:id="rId28"/>
    <p:sldId id="271" r:id="rId29"/>
    <p:sldId id="272" r:id="rId30"/>
    <p:sldId id="273" r:id="rId31"/>
    <p:sldId id="278" r:id="rId32"/>
    <p:sldId id="277" r:id="rId33"/>
    <p:sldId id="265" r:id="rId34"/>
    <p:sldId id="268" r:id="rId35"/>
    <p:sldId id="291" r:id="rId36"/>
    <p:sldId id="269" r:id="rId37"/>
    <p:sldId id="266" r:id="rId38"/>
    <p:sldId id="270" r:id="rId39"/>
    <p:sldId id="292" r:id="rId40"/>
    <p:sldId id="297" r:id="rId41"/>
    <p:sldId id="289" r:id="rId42"/>
    <p:sldId id="293" r:id="rId43"/>
    <p:sldId id="295" r:id="rId44"/>
    <p:sldId id="294" r:id="rId45"/>
    <p:sldId id="296" r:id="rId46"/>
    <p:sldId id="387" r:id="rId47"/>
    <p:sldId id="380" r:id="rId48"/>
    <p:sldId id="267" r:id="rId49"/>
    <p:sldId id="298" r:id="rId50"/>
    <p:sldId id="299" r:id="rId51"/>
    <p:sldId id="300" r:id="rId52"/>
    <p:sldId id="379" r:id="rId5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1" d="100"/>
          <a:sy n="71" d="100"/>
        </p:scale>
        <p:origin x="492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3ABF1A-8818-4472-8518-E71DC7B5D2F7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3E01E3-981B-4CB5-81ED-65C622C255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2892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cu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3E01E3-981B-4CB5-81ED-65C622C255C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0613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3E01E3-981B-4CB5-81ED-65C622C255CB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3145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86250-30B3-4440-B9CA-6CD89E8421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6C1D0E-F224-4DFC-B433-DDBEB8C695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52B76A-D542-4D6C-BC2A-9D5525ACBD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A31BF-7266-4BEB-918B-ADC21C630A6F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D8C785-3E64-4E7E-98F2-79BBF4577A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7E6299-FBED-46F4-A1D3-99A064499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5037E-CA28-4CDA-B6A5-29C59D4F28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4653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E516EB-AEB6-4719-A991-E1B5007A8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C601E9-1673-4529-8E82-4D2328D5E0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9D1A43-853D-4BDC-B5E3-CFE7AE2AAB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A31BF-7266-4BEB-918B-ADC21C630A6F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2D5CC1-1AD5-4BB9-A44A-D37C157B7C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C1E12C-CA02-4235-90BB-F6DF596100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5037E-CA28-4CDA-B6A5-29C59D4F28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8637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641E0C5-28B4-4838-8E2B-1BD5D4C259F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9C560D2-302D-4DD4-AA00-D9CEA6D238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2E13BB-C370-4AE0-9CBF-7E1E19FBCA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A31BF-7266-4BEB-918B-ADC21C630A6F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ABF809-056F-4465-8874-D899218E01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469C55-4EC9-48A6-88D7-99BED028FD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5037E-CA28-4CDA-B6A5-29C59D4F28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6715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0CBD87-9830-4447-9A42-E70DBB0CC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FAC98E-45EF-45BA-976D-099EB8DA42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D6A0C5-2664-4154-9CF3-A792DC121C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A31BF-7266-4BEB-918B-ADC21C630A6F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3AC4A1-FBD2-4367-957A-935CAAE2C2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564DFC-3150-4671-90C7-B0ED2580A2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5037E-CA28-4CDA-B6A5-29C59D4F28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6213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8C3A94-80B1-417B-9F26-32486FD2D8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4A8258-5E15-4DA3-BD35-585D0038DA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5EBE7A-D80D-4349-88B2-488A581A4F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A31BF-7266-4BEB-918B-ADC21C630A6F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B7FBCF-C82F-4BD2-B20D-9D01D88DB3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80174E-D45E-4CF5-9882-29D8EA2127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5037E-CA28-4CDA-B6A5-29C59D4F28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8171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AF22EE-D66A-4384-8FBF-AE9323A94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457945-5425-4641-9A85-0724E33225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702B06-7F24-4709-A7AF-77EA3DFE84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0C8399-DF95-481E-B8B8-A3FB0B0077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A31BF-7266-4BEB-918B-ADC21C630A6F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25B9E1-00EB-4CA2-BED7-78A8153852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63F716-9AC8-4D98-BEDB-857C00CA8B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5037E-CA28-4CDA-B6A5-29C59D4F28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0807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B6F69-C710-4DA5-A3D7-E64030260B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56E246-481C-4B82-9AC7-7B2337E208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678B35-3306-4056-8457-1A8FC16700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DA9624D-F9B2-45D2-98DB-ECB59C206FD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13D4646-020E-4233-86AE-5CE820054B7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6528D41-33BB-4B17-8AC2-2106431BD9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A31BF-7266-4BEB-918B-ADC21C630A6F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A23C38A-C699-4D18-AD06-A4621D5B6B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E85F1D2-3D93-4037-AA24-D8751337F6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5037E-CA28-4CDA-B6A5-29C59D4F28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7124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7CF31-9AA8-4EE2-B6AB-127334CFB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86D4985-EFCD-400D-BB88-D85EDEF05D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A31BF-7266-4BEB-918B-ADC21C630A6F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BB81C6-D770-48CD-BD8A-B8935628C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B224D0-B6EF-4B28-A989-BDD4DC864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5037E-CA28-4CDA-B6A5-29C59D4F28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9927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083803B-67FD-4A0B-A677-3220D1F81C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A31BF-7266-4BEB-918B-ADC21C630A6F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D936502-1388-404F-94BD-9C3DA6852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2CC76E-3282-460C-84B6-4D6B6352F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5037E-CA28-4CDA-B6A5-29C59D4F28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1019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E0AA7C-2267-4709-A257-F71289FF2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1713FF-D5EF-4654-B7CC-C038F73F5B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D6FAF7-52CF-49B6-9F27-9EA41739A1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FC308E-739E-4EA4-BA18-D65202608D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A31BF-7266-4BEB-918B-ADC21C630A6F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5D6736-265F-4B5C-9E70-82FD586142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C94178-C5F6-4C8A-9D8D-DBBB0A8C4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5037E-CA28-4CDA-B6A5-29C59D4F28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18798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11154-F589-4F2B-8983-57CFD1945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58E3F7B-7142-4D69-A621-2DD003311C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99B56F-F30F-4059-82A6-F673E47446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90AC98-FA8A-42C8-A825-FBC2E537DD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A31BF-7266-4BEB-918B-ADC21C630A6F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40DC8D-DB4A-47BC-999E-80DD8D8F06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0DA44B-31A1-41AB-A99A-BD9A91A19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5037E-CA28-4CDA-B6A5-29C59D4F28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48818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4A17A88-BD75-4F29-BB74-11A272EE5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912DA4-722C-4380-AB08-EEA9F8D9F5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6934F8-D72B-4919-920A-B3D01C6667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4A31BF-7266-4BEB-918B-ADC21C630A6F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69615E-63DF-436B-99F6-DD30AF2FE3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2725D5-D116-40CF-A73B-BD45313E6B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75037E-CA28-4CDA-B6A5-29C59D4F28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931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IBM_305_RAMAC#:~:text=The%20IBM%20305%20RAMAC%20was,Navy%20and%20at%20private%20corporations." TargetMode="Externa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onnection_Machine" TargetMode="External"/><Relationship Id="rId7" Type="http://schemas.openxmlformats.org/officeDocument/2006/relationships/hyperlink" Target="https://arxiv.org/abs/1603.04467" TargetMode="External"/><Relationship Id="rId2" Type="http://schemas.openxmlformats.org/officeDocument/2006/relationships/hyperlink" Target="https://en.wikipedia.org/wiki/Teradata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people.csail.mit.edu/matei/papers/2010/hotcloud_spark.pdf" TargetMode="External"/><Relationship Id="rId5" Type="http://schemas.openxmlformats.org/officeDocument/2006/relationships/hyperlink" Target="http://www.iro.umontreal.ca/~lisa/pointeurs/theano_scipy2010.pdf" TargetMode="External"/><Relationship Id="rId4" Type="http://schemas.openxmlformats.org/officeDocument/2006/relationships/hyperlink" Target="http://static.googleusercontent.com/media/research.google.com/es/us/archive/mapreduce-osdi04.pdf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hadoop.apache.org/docs/r1.2.1/hdfs_design.html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hadoop.apache.org/docs/r1.2.1/hdfs_design.html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static.googleusercontent.com/media/research.google.com/en/archive/mapreduce-osdi04.pdf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researchgate.net/publication/261314109_VisReduce_Fast_and_responsive_incremental_information_visualization_of_large_datasets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hadoop.apache.org/docs/current/hadoop-mapreduce-client/hadoop-mapreduce-client-core/MapReduceTutorial.html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researchgate.net/publication/261314109_VisReduce_Fast_and_responsive_incremental_information_visualization_of_large_datasets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0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0.png"/><Relationship Id="rId10" Type="http://schemas.openxmlformats.org/officeDocument/2006/relationships/image" Target="../media/image13.png"/><Relationship Id="rId4" Type="http://schemas.openxmlformats.org/officeDocument/2006/relationships/image" Target="../media/image70.png"/><Relationship Id="rId9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image" Target="../media/image16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11" Type="http://schemas.openxmlformats.org/officeDocument/2006/relationships/image" Target="../media/image13.png"/><Relationship Id="rId5" Type="http://schemas.openxmlformats.org/officeDocument/2006/relationships/image" Target="../media/image70.png"/><Relationship Id="rId10" Type="http://schemas.openxmlformats.org/officeDocument/2006/relationships/image" Target="../media/image12.png"/><Relationship Id="rId4" Type="http://schemas.openxmlformats.org/officeDocument/2006/relationships/image" Target="../media/image60.png"/><Relationship Id="rId9" Type="http://schemas.openxmlformats.org/officeDocument/2006/relationships/image" Target="../media/image11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0.png"/><Relationship Id="rId4" Type="http://schemas.openxmlformats.org/officeDocument/2006/relationships/image" Target="../media/image220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2.eecs.berkeley.edu/Pubs/TechRpts/2011/EECS-2011-82.pdf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ata-flair.training/blogs/apache-spark-lazy-evaluation/" TargetMode="Externa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spark.apache.org/docs/latest/index.html" TargetMode="External"/><Relationship Id="rId2" Type="http://schemas.openxmlformats.org/officeDocument/2006/relationships/hyperlink" Target="https://data-flair.training/blogs/spark-rdd-tutorial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park.apache.org/docs/latest/cluster-overview.html" TargetMode="Externa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hyperlink" Target="https://davdata.nl/math/cy205history.html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EAD34-FE4D-4A41-82A2-2236156312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78294" y="1122363"/>
            <a:ext cx="9601200" cy="238760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CSCI E-108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Data Mining, Discovery and Exploration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Big Data Analytic Algorithms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5A855A-A2B4-41D5-81C1-CAA6D45AA9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494102"/>
          </a:xfrm>
        </p:spPr>
        <p:txBody>
          <a:bodyPr/>
          <a:lstStyle/>
          <a:p>
            <a:r>
              <a:rPr lang="en-US" dirty="0"/>
              <a:t>Steve Elston</a:t>
            </a:r>
          </a:p>
          <a:p>
            <a:endParaRPr lang="en-US" dirty="0"/>
          </a:p>
        </p:txBody>
      </p:sp>
      <p:pic>
        <p:nvPicPr>
          <p:cNvPr id="1026" name="Picture 2" descr="Image result for harvard extension school logo">
            <a:extLst>
              <a:ext uri="{FF2B5EF4-FFF2-40B4-BE49-F238E27FC236}">
                <a16:creationId xmlns:a16="http://schemas.microsoft.com/office/drawing/2014/main" id="{0512F5AD-ED64-4E88-80AB-F8D75DDF2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158" y="4791269"/>
            <a:ext cx="333375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417D45E-3ED0-4FC2-99B6-FC004E420B12}"/>
              </a:ext>
            </a:extLst>
          </p:cNvPr>
          <p:cNvSpPr txBox="1"/>
          <p:nvPr/>
        </p:nvSpPr>
        <p:spPr>
          <a:xfrm>
            <a:off x="3348567" y="6421967"/>
            <a:ext cx="5744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Copyright 2021, 2022, 2023, 2024, 2025, Stephen F Elston. All rights reserved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650567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412" y="1324928"/>
            <a:ext cx="10515600" cy="4958516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/>
              <a:t>Main memory size</a:t>
            </a:r>
            <a:endParaRPr lang="en-US" sz="3200" b="1" dirty="0"/>
          </a:p>
          <a:p>
            <a:r>
              <a:rPr lang="en-US" dirty="0"/>
              <a:t>Working (main) memory still a limitation on analytics algorithms </a:t>
            </a:r>
          </a:p>
          <a:p>
            <a:r>
              <a:rPr lang="en-US" dirty="0"/>
              <a:t>Memory costs and speeds have changed dramatically with time   </a:t>
            </a:r>
          </a:p>
          <a:p>
            <a:pPr lvl="1"/>
            <a:r>
              <a:rPr lang="en-US" dirty="0"/>
              <a:t>1980s - $1000 per MB, 10 MHz bus speed, average server memory 64MB</a:t>
            </a:r>
          </a:p>
          <a:p>
            <a:pPr lvl="1"/>
            <a:r>
              <a:rPr lang="en-US" dirty="0"/>
              <a:t>2020 - $0.01 per MB, 3 GHz bus speed, average server memory 32GB+</a:t>
            </a:r>
          </a:p>
          <a:p>
            <a:r>
              <a:rPr lang="en-US" dirty="0"/>
              <a:t>But, data set sizes have grown faster!</a:t>
            </a:r>
          </a:p>
          <a:p>
            <a:r>
              <a:rPr lang="en-US" dirty="0"/>
              <a:t>Main memory requirement remains a limitation of analytic algorithms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Large Scale Analytic Computing </a:t>
            </a:r>
          </a:p>
        </p:txBody>
      </p:sp>
    </p:spTree>
    <p:extLst>
      <p:ext uri="{BB962C8B-B14F-4D97-AF65-F5344CB8AC3E}">
        <p14:creationId xmlns:p14="http://schemas.microsoft.com/office/powerpoint/2010/main" val="1499142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412" y="1324928"/>
            <a:ext cx="4887883" cy="49585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File system size  </a:t>
            </a:r>
            <a:endParaRPr lang="en-US" b="1" dirty="0"/>
          </a:p>
          <a:p>
            <a:r>
              <a:rPr lang="en-US" dirty="0"/>
              <a:t>IBM 305 RAMAC system included the first moving magnetic head storage device, 1956</a:t>
            </a:r>
          </a:p>
          <a:p>
            <a:r>
              <a:rPr lang="en-US" dirty="0"/>
              <a:t>Storge capacity 5 MB</a:t>
            </a:r>
          </a:p>
          <a:p>
            <a:r>
              <a:rPr lang="en-US" dirty="0"/>
              <a:t>96 microseconds/byte read-write speed 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Large Scale Analytic Computing</a:t>
            </a:r>
          </a:p>
        </p:txBody>
      </p:sp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1683AFE8-2AB6-F50B-B9F4-D9EBEA0C40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3854" y="1324928"/>
            <a:ext cx="6162675" cy="4181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4D625892-3329-EBE4-2D96-AB210D171991}"/>
              </a:ext>
            </a:extLst>
          </p:cNvPr>
          <p:cNvSpPr txBox="1">
            <a:spLocks/>
          </p:cNvSpPr>
          <p:nvPr/>
        </p:nvSpPr>
        <p:spPr>
          <a:xfrm>
            <a:off x="5963854" y="5647174"/>
            <a:ext cx="6084120" cy="10952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3327DD2-1EE0-75FC-EEAE-DFDBF23881BA}"/>
              </a:ext>
            </a:extLst>
          </p:cNvPr>
          <p:cNvSpPr txBox="1">
            <a:spLocks/>
          </p:cNvSpPr>
          <p:nvPr/>
        </p:nvSpPr>
        <p:spPr>
          <a:xfrm>
            <a:off x="5963854" y="5582299"/>
            <a:ext cx="6162675" cy="10952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/>
              <a:t>Installation with two storage units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dirty="0">
                <a:hlinkClick r:id="rId3"/>
              </a:rPr>
              <a:t>Source, Wiki Commons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5878669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412" y="1324928"/>
            <a:ext cx="10515600" cy="49585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File system size  </a:t>
            </a:r>
            <a:endParaRPr lang="en-US" sz="3200" b="1" dirty="0"/>
          </a:p>
          <a:p>
            <a:r>
              <a:rPr lang="en-US" dirty="0"/>
              <a:t>File systems have grown to accommodate massive dataset size   </a:t>
            </a:r>
          </a:p>
          <a:p>
            <a:r>
              <a:rPr lang="en-US" dirty="0"/>
              <a:t>Disk cost has changed dramatically, but seek time has not kept pace </a:t>
            </a:r>
          </a:p>
          <a:p>
            <a:pPr lvl="1"/>
            <a:r>
              <a:rPr lang="en-US" dirty="0"/>
              <a:t>1980s - $100 per MB, average 20 </a:t>
            </a:r>
            <a:r>
              <a:rPr lang="en-US" dirty="0" err="1"/>
              <a:t>ms</a:t>
            </a:r>
            <a:r>
              <a:rPr lang="en-US" dirty="0"/>
              <a:t> seek time  - server storage ~ 64 GB </a:t>
            </a:r>
          </a:p>
          <a:p>
            <a:pPr lvl="1"/>
            <a:r>
              <a:rPr lang="en-US" dirty="0"/>
              <a:t>2020 - $0.0001 per MB, average 2 </a:t>
            </a:r>
            <a:r>
              <a:rPr lang="en-US" dirty="0" err="1"/>
              <a:t>ms</a:t>
            </a:r>
            <a:r>
              <a:rPr lang="en-US" dirty="0"/>
              <a:t> seek time – server storage ~ TBs</a:t>
            </a:r>
          </a:p>
          <a:p>
            <a:r>
              <a:rPr lang="en-US" dirty="0"/>
              <a:t>Disks in the file system are the mostly likely to component to fail in a cluster   </a:t>
            </a:r>
          </a:p>
          <a:p>
            <a:r>
              <a:rPr lang="en-US" dirty="0"/>
              <a:t>Disk transfer rate is about 200 MB/sec – 2 GB/sec (solid state drives) </a:t>
            </a:r>
          </a:p>
          <a:p>
            <a:pPr lvl="1"/>
            <a:r>
              <a:rPr lang="en-US" dirty="0"/>
              <a:t>Slow compared to bus speed  </a:t>
            </a:r>
          </a:p>
          <a:p>
            <a:pPr lvl="1"/>
            <a:r>
              <a:rPr lang="en-US" dirty="0"/>
              <a:t>Large scale analytic algorithms need to </a:t>
            </a:r>
            <a:r>
              <a:rPr lang="en-US" b="1" dirty="0"/>
              <a:t>limit disk access</a:t>
            </a:r>
          </a:p>
          <a:p>
            <a:pPr lvl="1"/>
            <a:r>
              <a:rPr lang="en-US" dirty="0"/>
              <a:t>Rule of thumb, </a:t>
            </a:r>
            <a:r>
              <a:rPr lang="en-US" b="1" dirty="0"/>
              <a:t>bring the computing to the data!</a:t>
            </a:r>
          </a:p>
          <a:p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Large Scale Analytic Computing</a:t>
            </a:r>
          </a:p>
        </p:txBody>
      </p:sp>
    </p:spTree>
    <p:extLst>
      <p:ext uri="{BB962C8B-B14F-4D97-AF65-F5344CB8AC3E}">
        <p14:creationId xmlns:p14="http://schemas.microsoft.com/office/powerpoint/2010/main" val="3854372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412" y="1324928"/>
            <a:ext cx="10515600" cy="4958516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/>
              <a:t>Network bandwidth  </a:t>
            </a:r>
            <a:endParaRPr lang="en-US" sz="3200" b="1" dirty="0"/>
          </a:p>
          <a:p>
            <a:r>
              <a:rPr lang="en-US" dirty="0"/>
              <a:t>Clusters of servers connected by networks </a:t>
            </a:r>
          </a:p>
          <a:p>
            <a:r>
              <a:rPr lang="en-US" dirty="0"/>
              <a:t>Network interconnected by switches  </a:t>
            </a:r>
          </a:p>
          <a:p>
            <a:r>
              <a:rPr lang="en-US" dirty="0"/>
              <a:t>Network bandwidth is limited and has increased slowly   </a:t>
            </a:r>
          </a:p>
          <a:p>
            <a:pPr lvl="1"/>
            <a:r>
              <a:rPr lang="en-US" dirty="0"/>
              <a:t>1980s – 10 </a:t>
            </a:r>
            <a:r>
              <a:rPr lang="en-US" dirty="0" err="1"/>
              <a:t>Mbits</a:t>
            </a:r>
            <a:r>
              <a:rPr lang="en-US" dirty="0"/>
              <a:t>/sec  </a:t>
            </a:r>
          </a:p>
          <a:p>
            <a:pPr lvl="1"/>
            <a:r>
              <a:rPr lang="en-US" dirty="0"/>
              <a:t>2010 – 1,000 </a:t>
            </a:r>
            <a:r>
              <a:rPr lang="en-US" dirty="0" err="1"/>
              <a:t>Mbits</a:t>
            </a:r>
            <a:r>
              <a:rPr lang="en-US" dirty="0"/>
              <a:t>/sec  </a:t>
            </a:r>
          </a:p>
          <a:p>
            <a:pPr lvl="1"/>
            <a:r>
              <a:rPr lang="en-US" dirty="0"/>
              <a:t>2023 – 10-100 </a:t>
            </a:r>
            <a:r>
              <a:rPr lang="en-US" dirty="0" err="1"/>
              <a:t>Gbits</a:t>
            </a:r>
            <a:r>
              <a:rPr lang="en-US" dirty="0"/>
              <a:t>/sec </a:t>
            </a:r>
          </a:p>
          <a:p>
            <a:pPr lvl="1"/>
            <a:r>
              <a:rPr lang="en-US" dirty="0"/>
              <a:t>Network bandwidth is shared across cluster    </a:t>
            </a:r>
          </a:p>
          <a:p>
            <a:r>
              <a:rPr lang="en-US" dirty="0"/>
              <a:t>Scalable analytic algorithms must limit network communications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Large Scale Analytic Computing</a:t>
            </a:r>
          </a:p>
        </p:txBody>
      </p:sp>
    </p:spTree>
    <p:extLst>
      <p:ext uri="{BB962C8B-B14F-4D97-AF65-F5344CB8AC3E}">
        <p14:creationId xmlns:p14="http://schemas.microsoft.com/office/powerpoint/2010/main" val="4074095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412" y="1324927"/>
            <a:ext cx="10515600" cy="52153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What limits scalability of clusters?  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sz="3200" b="1" dirty="0"/>
          </a:p>
          <a:p>
            <a:pPr marL="0" indent="0">
              <a:buNone/>
            </a:pPr>
            <a:endParaRPr lang="en-US" sz="3200" b="1" dirty="0"/>
          </a:p>
          <a:p>
            <a:pPr marL="0" indent="0">
              <a:buNone/>
            </a:pPr>
            <a:endParaRPr lang="en-US" sz="3200" b="1" dirty="0"/>
          </a:p>
          <a:p>
            <a:r>
              <a:rPr lang="en-US" dirty="0"/>
              <a:t>Communications bandwidth between servers in cluster is greatest limitation  </a:t>
            </a:r>
          </a:p>
          <a:p>
            <a:r>
              <a:rPr lang="en-US" dirty="0"/>
              <a:t>Disk access is next greatest limitation  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Large Scale Analytic Computing</a:t>
            </a:r>
          </a:p>
        </p:txBody>
      </p:sp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66611879-88E6-4977-8421-1009EC25FE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1732723"/>
              </p:ext>
            </p:extLst>
          </p:nvPr>
        </p:nvGraphicFramePr>
        <p:xfrm>
          <a:off x="726939" y="1825212"/>
          <a:ext cx="10630545" cy="265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41725">
                  <a:extLst>
                    <a:ext uri="{9D8B030D-6E8A-4147-A177-3AD203B41FA5}">
                      <a16:colId xmlns:a16="http://schemas.microsoft.com/office/drawing/2014/main" val="2164693336"/>
                    </a:ext>
                  </a:extLst>
                </a:gridCol>
                <a:gridCol w="4138048">
                  <a:extLst>
                    <a:ext uri="{9D8B030D-6E8A-4147-A177-3AD203B41FA5}">
                      <a16:colId xmlns:a16="http://schemas.microsoft.com/office/drawing/2014/main" val="2180724274"/>
                    </a:ext>
                  </a:extLst>
                </a:gridCol>
                <a:gridCol w="4150772">
                  <a:extLst>
                    <a:ext uri="{9D8B030D-6E8A-4147-A177-3AD203B41FA5}">
                      <a16:colId xmlns:a16="http://schemas.microsoft.com/office/drawing/2014/main" val="2127541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Component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Capacity and Speed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Comment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3808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CPU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Massively Scalable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Multiple cores per server </a:t>
                      </a:r>
                    </a:p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Many servers in cluster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33309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Main memory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Fast, but limited 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Shared with multiple cores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05072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File 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Massive capacity, but slow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High failure rate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6070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Network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Limited bandwidth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Shared across cluster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74093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80976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411" y="1069942"/>
            <a:ext cx="11159350" cy="571264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Long history of large scale analytic computing</a:t>
            </a:r>
          </a:p>
          <a:p>
            <a:r>
              <a:rPr lang="en-US" dirty="0"/>
              <a:t>Parallel and cluster computing developed starting in 1980s</a:t>
            </a:r>
          </a:p>
          <a:p>
            <a:pPr lvl="1"/>
            <a:r>
              <a:rPr lang="en-US" dirty="0"/>
              <a:t>Around 1980 the </a:t>
            </a:r>
            <a:r>
              <a:rPr lang="en-US" dirty="0">
                <a:hlinkClick r:id="rId2"/>
              </a:rPr>
              <a:t>Teradata</a:t>
            </a:r>
            <a:r>
              <a:rPr lang="en-US" dirty="0"/>
              <a:t> platform became available </a:t>
            </a:r>
          </a:p>
          <a:p>
            <a:pPr lvl="1"/>
            <a:r>
              <a:rPr lang="en-US" dirty="0"/>
              <a:t>1983 </a:t>
            </a:r>
            <a:r>
              <a:rPr lang="en-US" dirty="0">
                <a:hlinkClick r:id="rId3"/>
              </a:rPr>
              <a:t>Connection Machine </a:t>
            </a:r>
            <a:r>
              <a:rPr lang="en-US" dirty="0"/>
              <a:t>employed up to 1024 CPUs  </a:t>
            </a:r>
          </a:p>
          <a:p>
            <a:pPr lvl="1"/>
            <a:r>
              <a:rPr lang="en-US" dirty="0"/>
              <a:t>Algorithms resembled MapReduce of the 21</a:t>
            </a:r>
            <a:r>
              <a:rPr lang="en-US" baseline="30000" dirty="0"/>
              <a:t>st</a:t>
            </a:r>
            <a:r>
              <a:rPr lang="en-US" dirty="0"/>
              <a:t> Century  </a:t>
            </a:r>
          </a:p>
          <a:p>
            <a:r>
              <a:rPr lang="en-US" dirty="0"/>
              <a:t>In 21</a:t>
            </a:r>
            <a:r>
              <a:rPr lang="en-US" baseline="30000" dirty="0"/>
              <a:t>st</a:t>
            </a:r>
            <a:r>
              <a:rPr lang="en-US" dirty="0"/>
              <a:t> Century massive clusters of identical servers become common </a:t>
            </a:r>
          </a:p>
          <a:p>
            <a:pPr lvl="1"/>
            <a:r>
              <a:rPr lang="en-US" dirty="0"/>
              <a:t>Google’s MapReduce algorithm (</a:t>
            </a:r>
            <a:r>
              <a:rPr lang="en-US" dirty="0">
                <a:hlinkClick r:id="rId4"/>
              </a:rPr>
              <a:t>Dean and Ghemawat 2004</a:t>
            </a:r>
            <a:r>
              <a:rPr lang="en-US" dirty="0"/>
              <a:t>) represented a significant step in employing massive clusters  </a:t>
            </a:r>
          </a:p>
          <a:p>
            <a:r>
              <a:rPr lang="en-US" dirty="0"/>
              <a:t>Workflow architectures followed shortly thereafter</a:t>
            </a:r>
          </a:p>
          <a:p>
            <a:pPr lvl="1"/>
            <a:r>
              <a:rPr lang="en-US" dirty="0"/>
              <a:t>Theano platform (</a:t>
            </a:r>
            <a:r>
              <a:rPr lang="en-US" dirty="0" err="1">
                <a:hlinkClick r:id="rId5"/>
              </a:rPr>
              <a:t>Bergstra</a:t>
            </a:r>
            <a:r>
              <a:rPr lang="en-US" dirty="0">
                <a:hlinkClick r:id="rId5"/>
              </a:rPr>
              <a:t> et.al. 2010</a:t>
            </a:r>
            <a:r>
              <a:rPr lang="en-US" dirty="0"/>
              <a:t>) first released 2006 </a:t>
            </a:r>
          </a:p>
          <a:p>
            <a:pPr lvl="1"/>
            <a:r>
              <a:rPr lang="en-US" dirty="0"/>
              <a:t>Spark is a widely used and flexible workflow platform (</a:t>
            </a:r>
            <a:r>
              <a:rPr lang="en-US" dirty="0" err="1">
                <a:hlinkClick r:id="rId6"/>
              </a:rPr>
              <a:t>Zaharia</a:t>
            </a:r>
            <a:r>
              <a:rPr lang="en-US" dirty="0">
                <a:hlinkClick r:id="rId6"/>
              </a:rPr>
              <a:t>, et.al. 2010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TensorFlow is a widely used workflow framework for linear algebra calculations (</a:t>
            </a:r>
            <a:r>
              <a:rPr lang="en-US" dirty="0">
                <a:hlinkClick r:id="rId7"/>
              </a:rPr>
              <a:t>Abadi, et al. 2016</a:t>
            </a:r>
            <a:r>
              <a:rPr lang="en-US" dirty="0"/>
              <a:t>) </a:t>
            </a:r>
          </a:p>
          <a:p>
            <a:pPr lvl="1"/>
            <a:r>
              <a:rPr lang="en-US" dirty="0"/>
              <a:t>And many others…</a:t>
            </a:r>
          </a:p>
          <a:p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Large Scale Analytic Computing</a:t>
            </a:r>
          </a:p>
        </p:txBody>
      </p:sp>
    </p:spTree>
    <p:extLst>
      <p:ext uri="{BB962C8B-B14F-4D97-AF65-F5344CB8AC3E}">
        <p14:creationId xmlns:p14="http://schemas.microsoft.com/office/powerpoint/2010/main" val="2886930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412" y="1324928"/>
            <a:ext cx="10515600" cy="49585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Simple model of cluster architecture distributes computing across many (thousands) of severs </a:t>
            </a:r>
          </a:p>
          <a:p>
            <a:r>
              <a:rPr lang="en-US" dirty="0"/>
              <a:t>Servers comprise</a:t>
            </a:r>
          </a:p>
          <a:p>
            <a:pPr lvl="1"/>
            <a:r>
              <a:rPr lang="en-US" dirty="0"/>
              <a:t>Central processors (CPUs) </a:t>
            </a:r>
          </a:p>
          <a:p>
            <a:pPr lvl="1"/>
            <a:r>
              <a:rPr lang="en-US" dirty="0"/>
              <a:t>Main memory (RAM) </a:t>
            </a:r>
          </a:p>
          <a:p>
            <a:pPr lvl="1"/>
            <a:r>
              <a:rPr lang="en-US" dirty="0"/>
              <a:t>Persistent memory (Disk)  </a:t>
            </a:r>
          </a:p>
          <a:p>
            <a:r>
              <a:rPr lang="en-US" dirty="0"/>
              <a:t>Servers are </a:t>
            </a:r>
            <a:r>
              <a:rPr lang="en-US" b="1" dirty="0"/>
              <a:t>interconnected by network </a:t>
            </a:r>
            <a:r>
              <a:rPr lang="en-US" dirty="0"/>
              <a:t>(switches) </a:t>
            </a:r>
          </a:p>
          <a:p>
            <a:r>
              <a:rPr lang="en-US" dirty="0"/>
              <a:t>We need to </a:t>
            </a:r>
            <a:r>
              <a:rPr lang="en-US" b="1" dirty="0"/>
              <a:t>distribute the computing</a:t>
            </a:r>
            <a:r>
              <a:rPr lang="en-US" dirty="0"/>
              <a:t> load across the servers in the cluster </a:t>
            </a:r>
          </a:p>
          <a:p>
            <a:pPr lvl="1"/>
            <a:r>
              <a:rPr lang="en-US" dirty="0"/>
              <a:t>Algorithms must </a:t>
            </a:r>
            <a:r>
              <a:rPr lang="en-US" b="1" dirty="0"/>
              <a:t>balance the load</a:t>
            </a:r>
            <a:r>
              <a:rPr lang="en-US" dirty="0"/>
              <a:t> across servers </a:t>
            </a:r>
          </a:p>
          <a:p>
            <a:endParaRPr lang="en-US" sz="2400" dirty="0"/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Cluster Computing</a:t>
            </a:r>
          </a:p>
        </p:txBody>
      </p:sp>
    </p:spTree>
    <p:extLst>
      <p:ext uri="{BB962C8B-B14F-4D97-AF65-F5344CB8AC3E}">
        <p14:creationId xmlns:p14="http://schemas.microsoft.com/office/powerpoint/2010/main" val="646762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637" y="1168174"/>
            <a:ext cx="10515600" cy="91143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3200" dirty="0"/>
              <a:t>Cluster architecture distributes computing across many (thousands) of severs 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Cluster Computing</a:t>
            </a:r>
          </a:p>
        </p:txBody>
      </p:sp>
      <p:grpSp>
        <p:nvGrpSpPr>
          <p:cNvPr id="4" name="Group 8">
            <a:extLst>
              <a:ext uri="{FF2B5EF4-FFF2-40B4-BE49-F238E27FC236}">
                <a16:creationId xmlns:a16="http://schemas.microsoft.com/office/drawing/2014/main" id="{681D2A59-7671-4D05-8CCA-CECDCE8CFF28}"/>
              </a:ext>
            </a:extLst>
          </p:cNvPr>
          <p:cNvGrpSpPr>
            <a:grpSpLocks/>
          </p:cNvGrpSpPr>
          <p:nvPr/>
        </p:nvGrpSpPr>
        <p:grpSpPr bwMode="auto">
          <a:xfrm>
            <a:off x="1758696" y="4467616"/>
            <a:ext cx="1295400" cy="1828800"/>
            <a:chOff x="912" y="1536"/>
            <a:chExt cx="1488" cy="216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F32CA24-9ED5-4DDD-8D09-1560A2091D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0" y="2208"/>
              <a:ext cx="912" cy="528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/>
                <a:t>Mem</a:t>
              </a:r>
            </a:p>
          </p:txBody>
        </p:sp>
        <p:sp>
          <p:nvSpPr>
            <p:cNvPr id="7" name="AutoShape 5">
              <a:extLst>
                <a:ext uri="{FF2B5EF4-FFF2-40B4-BE49-F238E27FC236}">
                  <a16:creationId xmlns:a16="http://schemas.microsoft.com/office/drawing/2014/main" id="{C5A81B6E-0C5E-4796-ADCA-3A6076B932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0" y="2928"/>
              <a:ext cx="960" cy="576"/>
            </a:xfrm>
            <a:prstGeom prst="can">
              <a:avLst>
                <a:gd name="adj" fmla="val 25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/>
                <a:t>Disk</a:t>
              </a:r>
            </a:p>
          </p:txBody>
        </p:sp>
        <p:sp>
          <p:nvSpPr>
            <p:cNvPr id="8" name="Rectangle 6">
              <a:extLst>
                <a:ext uri="{FF2B5EF4-FFF2-40B4-BE49-F238E27FC236}">
                  <a16:creationId xmlns:a16="http://schemas.microsoft.com/office/drawing/2014/main" id="{939E6976-9E53-400B-8E1D-D7CD25D8D3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0" y="1728"/>
              <a:ext cx="912" cy="384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/>
                <a:t>CPU</a:t>
              </a:r>
            </a:p>
          </p:txBody>
        </p:sp>
        <p:sp>
          <p:nvSpPr>
            <p:cNvPr id="9" name="Rectangle 7">
              <a:extLst>
                <a:ext uri="{FF2B5EF4-FFF2-40B4-BE49-F238E27FC236}">
                  <a16:creationId xmlns:a16="http://schemas.microsoft.com/office/drawing/2014/main" id="{B02E9D09-D552-4587-99F0-DDD598CE44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2" y="1536"/>
              <a:ext cx="1488" cy="2160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2400"/>
            </a:p>
          </p:txBody>
        </p:sp>
      </p:grpSp>
      <p:grpSp>
        <p:nvGrpSpPr>
          <p:cNvPr id="10" name="Group 14">
            <a:extLst>
              <a:ext uri="{FF2B5EF4-FFF2-40B4-BE49-F238E27FC236}">
                <a16:creationId xmlns:a16="http://schemas.microsoft.com/office/drawing/2014/main" id="{1A5FED30-1756-4872-B57F-0C01C043A23F}"/>
              </a:ext>
            </a:extLst>
          </p:cNvPr>
          <p:cNvGrpSpPr>
            <a:grpSpLocks/>
          </p:cNvGrpSpPr>
          <p:nvPr/>
        </p:nvGrpSpPr>
        <p:grpSpPr bwMode="auto">
          <a:xfrm>
            <a:off x="4044696" y="4467616"/>
            <a:ext cx="1295400" cy="1828800"/>
            <a:chOff x="912" y="1536"/>
            <a:chExt cx="1488" cy="2160"/>
          </a:xfrm>
        </p:grpSpPr>
        <p:sp>
          <p:nvSpPr>
            <p:cNvPr id="11" name="Rectangle 15">
              <a:extLst>
                <a:ext uri="{FF2B5EF4-FFF2-40B4-BE49-F238E27FC236}">
                  <a16:creationId xmlns:a16="http://schemas.microsoft.com/office/drawing/2014/main" id="{299D7C05-7797-4859-90E4-A918565644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0" y="2208"/>
              <a:ext cx="912" cy="528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/>
                <a:t>Mem</a:t>
              </a:r>
            </a:p>
          </p:txBody>
        </p:sp>
        <p:sp>
          <p:nvSpPr>
            <p:cNvPr id="12" name="AutoShape 16">
              <a:extLst>
                <a:ext uri="{FF2B5EF4-FFF2-40B4-BE49-F238E27FC236}">
                  <a16:creationId xmlns:a16="http://schemas.microsoft.com/office/drawing/2014/main" id="{20226155-5A7C-4ED7-9E13-761AE4F6E8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0" y="2928"/>
              <a:ext cx="960" cy="576"/>
            </a:xfrm>
            <a:prstGeom prst="can">
              <a:avLst>
                <a:gd name="adj" fmla="val 25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/>
                <a:t>Disk</a:t>
              </a:r>
            </a:p>
          </p:txBody>
        </p:sp>
        <p:sp>
          <p:nvSpPr>
            <p:cNvPr id="13" name="Rectangle 17">
              <a:extLst>
                <a:ext uri="{FF2B5EF4-FFF2-40B4-BE49-F238E27FC236}">
                  <a16:creationId xmlns:a16="http://schemas.microsoft.com/office/drawing/2014/main" id="{A2695924-A9EE-40B5-95CF-39F0F3A6F5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0" y="1728"/>
              <a:ext cx="912" cy="384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/>
                <a:t>CPU</a:t>
              </a:r>
            </a:p>
          </p:txBody>
        </p:sp>
        <p:sp>
          <p:nvSpPr>
            <p:cNvPr id="14" name="Rectangle 18">
              <a:extLst>
                <a:ext uri="{FF2B5EF4-FFF2-40B4-BE49-F238E27FC236}">
                  <a16:creationId xmlns:a16="http://schemas.microsoft.com/office/drawing/2014/main" id="{F7CA9291-62CC-4F4B-A9C9-9EA9A99CD1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2" y="1536"/>
              <a:ext cx="1488" cy="2160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2400"/>
            </a:p>
          </p:txBody>
        </p:sp>
      </p:grpSp>
      <p:sp>
        <p:nvSpPr>
          <p:cNvPr id="15" name="Text Box 24">
            <a:extLst>
              <a:ext uri="{FF2B5EF4-FFF2-40B4-BE49-F238E27FC236}">
                <a16:creationId xmlns:a16="http://schemas.microsoft.com/office/drawing/2014/main" id="{1B333EC2-EA84-4161-AA30-21C7326177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06496" y="5001016"/>
            <a:ext cx="40427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 b="1"/>
              <a:t>…</a:t>
            </a:r>
          </a:p>
        </p:txBody>
      </p:sp>
      <p:sp>
        <p:nvSpPr>
          <p:cNvPr id="16" name="Rectangle 32">
            <a:extLst>
              <a:ext uri="{FF2B5EF4-FFF2-40B4-BE49-F238E27FC236}">
                <a16:creationId xmlns:a16="http://schemas.microsoft.com/office/drawing/2014/main" id="{BA41ADC5-C6FB-4C8D-9E20-112720F157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30968" y="3429000"/>
            <a:ext cx="3708208" cy="447285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400" dirty="0"/>
              <a:t>Switch: 100 Gbps within rack</a:t>
            </a:r>
          </a:p>
        </p:txBody>
      </p:sp>
      <p:sp>
        <p:nvSpPr>
          <p:cNvPr id="17" name="Line 34">
            <a:extLst>
              <a:ext uri="{FF2B5EF4-FFF2-40B4-BE49-F238E27FC236}">
                <a16:creationId xmlns:a16="http://schemas.microsoft.com/office/drawing/2014/main" id="{35576F2C-0E01-41B3-87D9-BC753E6F4C1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368296" y="3858016"/>
            <a:ext cx="685800" cy="609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sz="2000"/>
          </a:p>
        </p:txBody>
      </p:sp>
      <p:sp>
        <p:nvSpPr>
          <p:cNvPr id="18" name="Line 36">
            <a:extLst>
              <a:ext uri="{FF2B5EF4-FFF2-40B4-BE49-F238E27FC236}">
                <a16:creationId xmlns:a16="http://schemas.microsoft.com/office/drawing/2014/main" id="{FEFC74F7-7DB8-44AD-ADB3-01A69C1D26BC}"/>
              </a:ext>
            </a:extLst>
          </p:cNvPr>
          <p:cNvSpPr>
            <a:spLocks noChangeShapeType="1"/>
          </p:cNvSpPr>
          <p:nvPr/>
        </p:nvSpPr>
        <p:spPr bwMode="auto">
          <a:xfrm>
            <a:off x="3816096" y="3858016"/>
            <a:ext cx="762000" cy="609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sz="2000"/>
          </a:p>
        </p:txBody>
      </p:sp>
      <p:grpSp>
        <p:nvGrpSpPr>
          <p:cNvPr id="19" name="Group 38">
            <a:extLst>
              <a:ext uri="{FF2B5EF4-FFF2-40B4-BE49-F238E27FC236}">
                <a16:creationId xmlns:a16="http://schemas.microsoft.com/office/drawing/2014/main" id="{A56498B8-9594-4362-8A98-AD76D2EA4528}"/>
              </a:ext>
            </a:extLst>
          </p:cNvPr>
          <p:cNvGrpSpPr>
            <a:grpSpLocks/>
          </p:cNvGrpSpPr>
          <p:nvPr/>
        </p:nvGrpSpPr>
        <p:grpSpPr bwMode="auto">
          <a:xfrm>
            <a:off x="5721096" y="4467616"/>
            <a:ext cx="1295400" cy="1828800"/>
            <a:chOff x="912" y="1536"/>
            <a:chExt cx="1488" cy="2160"/>
          </a:xfrm>
        </p:grpSpPr>
        <p:sp>
          <p:nvSpPr>
            <p:cNvPr id="20" name="Rectangle 39">
              <a:extLst>
                <a:ext uri="{FF2B5EF4-FFF2-40B4-BE49-F238E27FC236}">
                  <a16:creationId xmlns:a16="http://schemas.microsoft.com/office/drawing/2014/main" id="{047A5FC5-B308-4BA1-A1D4-3DB8E37EB1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0" y="2208"/>
              <a:ext cx="912" cy="528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/>
                <a:t>Mem</a:t>
              </a:r>
            </a:p>
          </p:txBody>
        </p:sp>
        <p:sp>
          <p:nvSpPr>
            <p:cNvPr id="21" name="AutoShape 40">
              <a:extLst>
                <a:ext uri="{FF2B5EF4-FFF2-40B4-BE49-F238E27FC236}">
                  <a16:creationId xmlns:a16="http://schemas.microsoft.com/office/drawing/2014/main" id="{100787A8-9087-4B61-9CCB-9F256D4EDA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0" y="2928"/>
              <a:ext cx="960" cy="576"/>
            </a:xfrm>
            <a:prstGeom prst="can">
              <a:avLst>
                <a:gd name="adj" fmla="val 25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/>
                <a:t>Disk</a:t>
              </a:r>
            </a:p>
          </p:txBody>
        </p:sp>
        <p:sp>
          <p:nvSpPr>
            <p:cNvPr id="22" name="Rectangle 41">
              <a:extLst>
                <a:ext uri="{FF2B5EF4-FFF2-40B4-BE49-F238E27FC236}">
                  <a16:creationId xmlns:a16="http://schemas.microsoft.com/office/drawing/2014/main" id="{DC50086A-E6CC-4ED2-ACCC-FE0C2F68A0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0" y="1728"/>
              <a:ext cx="912" cy="384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/>
                <a:t>CPU</a:t>
              </a:r>
            </a:p>
          </p:txBody>
        </p:sp>
        <p:sp>
          <p:nvSpPr>
            <p:cNvPr id="23" name="Rectangle 42">
              <a:extLst>
                <a:ext uri="{FF2B5EF4-FFF2-40B4-BE49-F238E27FC236}">
                  <a16:creationId xmlns:a16="http://schemas.microsoft.com/office/drawing/2014/main" id="{0CB71F89-4C6E-4325-82E0-22B4F5E23F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2" y="1536"/>
              <a:ext cx="1488" cy="2160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2400"/>
            </a:p>
          </p:txBody>
        </p:sp>
      </p:grpSp>
      <p:grpSp>
        <p:nvGrpSpPr>
          <p:cNvPr id="24" name="Group 43">
            <a:extLst>
              <a:ext uri="{FF2B5EF4-FFF2-40B4-BE49-F238E27FC236}">
                <a16:creationId xmlns:a16="http://schemas.microsoft.com/office/drawing/2014/main" id="{50A13F22-F4C9-4C87-8C24-B4DFDE521A25}"/>
              </a:ext>
            </a:extLst>
          </p:cNvPr>
          <p:cNvGrpSpPr>
            <a:grpSpLocks/>
          </p:cNvGrpSpPr>
          <p:nvPr/>
        </p:nvGrpSpPr>
        <p:grpSpPr bwMode="auto">
          <a:xfrm>
            <a:off x="8007096" y="4467616"/>
            <a:ext cx="1295400" cy="1828800"/>
            <a:chOff x="912" y="1536"/>
            <a:chExt cx="1488" cy="2160"/>
          </a:xfrm>
        </p:grpSpPr>
        <p:sp>
          <p:nvSpPr>
            <p:cNvPr id="25" name="Rectangle 44">
              <a:extLst>
                <a:ext uri="{FF2B5EF4-FFF2-40B4-BE49-F238E27FC236}">
                  <a16:creationId xmlns:a16="http://schemas.microsoft.com/office/drawing/2014/main" id="{942AE793-475D-4D4D-830B-EA8FA49FF4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0" y="2208"/>
              <a:ext cx="912" cy="528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/>
                <a:t>Mem</a:t>
              </a:r>
            </a:p>
          </p:txBody>
        </p:sp>
        <p:sp>
          <p:nvSpPr>
            <p:cNvPr id="26" name="AutoShape 45">
              <a:extLst>
                <a:ext uri="{FF2B5EF4-FFF2-40B4-BE49-F238E27FC236}">
                  <a16:creationId xmlns:a16="http://schemas.microsoft.com/office/drawing/2014/main" id="{9A0C99C4-1FCC-4B4A-9D39-358B3E52A1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0" y="2928"/>
              <a:ext cx="960" cy="576"/>
            </a:xfrm>
            <a:prstGeom prst="can">
              <a:avLst>
                <a:gd name="adj" fmla="val 25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/>
                <a:t>Disk</a:t>
              </a:r>
            </a:p>
          </p:txBody>
        </p:sp>
        <p:sp>
          <p:nvSpPr>
            <p:cNvPr id="27" name="Rectangle 46">
              <a:extLst>
                <a:ext uri="{FF2B5EF4-FFF2-40B4-BE49-F238E27FC236}">
                  <a16:creationId xmlns:a16="http://schemas.microsoft.com/office/drawing/2014/main" id="{8FF31E63-00F1-4FB4-88DD-B5527AE178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0" y="1728"/>
              <a:ext cx="912" cy="384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/>
                <a:t>CPU</a:t>
              </a:r>
            </a:p>
          </p:txBody>
        </p:sp>
        <p:sp>
          <p:nvSpPr>
            <p:cNvPr id="28" name="Rectangle 47">
              <a:extLst>
                <a:ext uri="{FF2B5EF4-FFF2-40B4-BE49-F238E27FC236}">
                  <a16:creationId xmlns:a16="http://schemas.microsoft.com/office/drawing/2014/main" id="{808BB43D-F702-4B60-B104-68B7A8D126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2" y="1536"/>
              <a:ext cx="1488" cy="2160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2400"/>
            </a:p>
          </p:txBody>
        </p:sp>
      </p:grpSp>
      <p:sp>
        <p:nvSpPr>
          <p:cNvPr id="29" name="Text Box 48">
            <a:extLst>
              <a:ext uri="{FF2B5EF4-FFF2-40B4-BE49-F238E27FC236}">
                <a16:creationId xmlns:a16="http://schemas.microsoft.com/office/drawing/2014/main" id="{B7855839-0DFE-43E2-9384-71D1C2B7F9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68896" y="5001016"/>
            <a:ext cx="40427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 b="1"/>
              <a:t>…</a:t>
            </a:r>
          </a:p>
        </p:txBody>
      </p:sp>
      <p:sp>
        <p:nvSpPr>
          <p:cNvPr id="31" name="Line 50">
            <a:extLst>
              <a:ext uri="{FF2B5EF4-FFF2-40B4-BE49-F238E27FC236}">
                <a16:creationId xmlns:a16="http://schemas.microsoft.com/office/drawing/2014/main" id="{757C6613-93E5-48FB-B1EB-36399C6A40C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330696" y="3858016"/>
            <a:ext cx="685800" cy="609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sz="2000"/>
          </a:p>
        </p:txBody>
      </p:sp>
      <p:sp>
        <p:nvSpPr>
          <p:cNvPr id="32" name="Line 51">
            <a:extLst>
              <a:ext uri="{FF2B5EF4-FFF2-40B4-BE49-F238E27FC236}">
                <a16:creationId xmlns:a16="http://schemas.microsoft.com/office/drawing/2014/main" id="{B5CA7405-1BCD-4B45-9227-3132E8019512}"/>
              </a:ext>
            </a:extLst>
          </p:cNvPr>
          <p:cNvSpPr>
            <a:spLocks noChangeShapeType="1"/>
          </p:cNvSpPr>
          <p:nvPr/>
        </p:nvSpPr>
        <p:spPr bwMode="auto">
          <a:xfrm>
            <a:off x="7778496" y="3858016"/>
            <a:ext cx="762000" cy="609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sz="2000"/>
          </a:p>
        </p:txBody>
      </p:sp>
      <p:sp>
        <p:nvSpPr>
          <p:cNvPr id="33" name="Rectangle 52">
            <a:extLst>
              <a:ext uri="{FF2B5EF4-FFF2-40B4-BE49-F238E27FC236}">
                <a16:creationId xmlns:a16="http://schemas.microsoft.com/office/drawing/2014/main" id="{32190773-E757-40EB-9518-7614762E00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5892" y="2493737"/>
            <a:ext cx="6946604" cy="487979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400" dirty="0"/>
              <a:t>Switch: 2,000-1,000 Gbps, rack interconnect backbone </a:t>
            </a:r>
          </a:p>
        </p:txBody>
      </p:sp>
      <p:sp>
        <p:nvSpPr>
          <p:cNvPr id="34" name="Line 53">
            <a:extLst>
              <a:ext uri="{FF2B5EF4-FFF2-40B4-BE49-F238E27FC236}">
                <a16:creationId xmlns:a16="http://schemas.microsoft.com/office/drawing/2014/main" id="{71A84007-2B41-4A18-AA98-CC43C577D19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480391" y="2999984"/>
            <a:ext cx="1346789" cy="44728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5" name="Line 54">
            <a:extLst>
              <a:ext uri="{FF2B5EF4-FFF2-40B4-BE49-F238E27FC236}">
                <a16:creationId xmlns:a16="http://schemas.microsoft.com/office/drawing/2014/main" id="{D23AE02B-468E-45B0-86F4-A66BEBD7815E}"/>
              </a:ext>
            </a:extLst>
          </p:cNvPr>
          <p:cNvSpPr>
            <a:spLocks noChangeShapeType="1"/>
          </p:cNvSpPr>
          <p:nvPr/>
        </p:nvSpPr>
        <p:spPr bwMode="auto">
          <a:xfrm>
            <a:off x="5885900" y="3010024"/>
            <a:ext cx="1585244" cy="418976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dirty="0"/>
          </a:p>
        </p:txBody>
      </p:sp>
      <p:sp>
        <p:nvSpPr>
          <p:cNvPr id="38" name="Rectangle 32">
            <a:extLst>
              <a:ext uri="{FF2B5EF4-FFF2-40B4-BE49-F238E27FC236}">
                <a16:creationId xmlns:a16="http://schemas.microsoft.com/office/drawing/2014/main" id="{E1F68876-4AC4-419E-BA45-1A4BE52DC9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29194" y="3410731"/>
            <a:ext cx="3800744" cy="487979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400" dirty="0"/>
              <a:t>Switch: 100 Gbps within rack</a:t>
            </a:r>
          </a:p>
        </p:txBody>
      </p:sp>
    </p:spTree>
    <p:extLst>
      <p:ext uri="{BB962C8B-B14F-4D97-AF65-F5344CB8AC3E}">
        <p14:creationId xmlns:p14="http://schemas.microsoft.com/office/powerpoint/2010/main" val="21619094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412" y="1324928"/>
            <a:ext cx="10515600" cy="49585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Cluster architecture distributes computing across many (thousands) of severs </a:t>
            </a:r>
          </a:p>
          <a:p>
            <a:r>
              <a:rPr lang="en-US" sz="3200" dirty="0"/>
              <a:t>Reliability is significant problem in cluster computing  </a:t>
            </a:r>
          </a:p>
          <a:p>
            <a:pPr lvl="1"/>
            <a:r>
              <a:rPr lang="en-US" sz="2800" dirty="0"/>
              <a:t>Disk (mechanical) is most likely to fail</a:t>
            </a:r>
          </a:p>
          <a:p>
            <a:pPr lvl="1"/>
            <a:r>
              <a:rPr lang="en-US" sz="2800" dirty="0"/>
              <a:t>Servers and entire racks fail</a:t>
            </a:r>
          </a:p>
          <a:p>
            <a:pPr lvl="1"/>
            <a:r>
              <a:rPr lang="en-US" sz="2800" dirty="0"/>
              <a:t>Switch failure leaves part of the cluster isolated  </a:t>
            </a:r>
          </a:p>
          <a:p>
            <a:r>
              <a:rPr lang="en-US" sz="3200" dirty="0"/>
              <a:t>Jobs may run for hours or days  </a:t>
            </a:r>
          </a:p>
          <a:p>
            <a:pPr lvl="1"/>
            <a:r>
              <a:rPr lang="en-US" sz="2800" dirty="0"/>
              <a:t>Must be able to recover from failures without restarting a job </a:t>
            </a:r>
          </a:p>
          <a:p>
            <a:pPr lvl="1"/>
            <a:r>
              <a:rPr lang="en-US" sz="2800" dirty="0"/>
              <a:t>Use redundant storage of intermediate results </a:t>
            </a:r>
          </a:p>
          <a:p>
            <a:pPr lvl="1"/>
            <a:r>
              <a:rPr lang="en-US" sz="2800" dirty="0"/>
              <a:t>Recomputing some results may be required for recovery  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Cluster Computing</a:t>
            </a:r>
          </a:p>
        </p:txBody>
      </p:sp>
    </p:spTree>
    <p:extLst>
      <p:ext uri="{BB962C8B-B14F-4D97-AF65-F5344CB8AC3E}">
        <p14:creationId xmlns:p14="http://schemas.microsoft.com/office/powerpoint/2010/main" val="1547073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412" y="1324928"/>
            <a:ext cx="10515600" cy="49585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Cluster architecture distributes computing across many (thousands) of severs </a:t>
            </a:r>
          </a:p>
          <a:p>
            <a:r>
              <a:rPr lang="en-US" sz="3200" dirty="0"/>
              <a:t>Reliability is significant problem in cluster computing  </a:t>
            </a:r>
          </a:p>
          <a:p>
            <a:r>
              <a:rPr lang="en-US" sz="3200" dirty="0"/>
              <a:t>Consider a cluster with 1,000 servers  </a:t>
            </a:r>
          </a:p>
          <a:p>
            <a:pPr lvl="1"/>
            <a:r>
              <a:rPr lang="en-US" dirty="0"/>
              <a:t>Each server has a mean time between failures (MTBF) ~ 10 years    </a:t>
            </a:r>
          </a:p>
          <a:p>
            <a:pPr lvl="1"/>
            <a:r>
              <a:rPr lang="en-US" dirty="0"/>
              <a:t>100 servers will fail/year, or about 1 every 3 days </a:t>
            </a:r>
          </a:p>
          <a:p>
            <a:r>
              <a:rPr lang="en-US" b="1" dirty="0"/>
              <a:t>Large scale computing must be resilient to failure!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Cluster Computing</a:t>
            </a:r>
          </a:p>
        </p:txBody>
      </p:sp>
    </p:spTree>
    <p:extLst>
      <p:ext uri="{BB962C8B-B14F-4D97-AF65-F5344CB8AC3E}">
        <p14:creationId xmlns:p14="http://schemas.microsoft.com/office/powerpoint/2010/main" val="1342647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41417"/>
                <a:ext cx="10515600" cy="463554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3000" dirty="0"/>
                  <a:t>Key-value indexing used to manage massive quantities of data   </a:t>
                </a:r>
              </a:p>
              <a:p>
                <a:r>
                  <a:rPr lang="en-US" sz="3000" dirty="0"/>
                  <a:t>Massive data sets </a:t>
                </a:r>
                <a14:m>
                  <m:oMath xmlns:m="http://schemas.openxmlformats.org/officeDocument/2006/math">
                    <m:r>
                      <a:rPr lang="en-US" sz="3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3000" dirty="0"/>
                  <a:t> large numbers of keys   </a:t>
                </a:r>
              </a:p>
              <a:p>
                <a:r>
                  <a:rPr lang="en-US" sz="3000" dirty="0"/>
                  <a:t>Linear search on this large number of keys is slow  </a:t>
                </a:r>
              </a:p>
              <a:p>
                <a:pPr lvl="1"/>
                <a:r>
                  <a:rPr lang="en-US" sz="2600" dirty="0"/>
                  <a:t>At worst case linear search time,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endParaRPr lang="en-US" sz="2600" b="0" dirty="0"/>
              </a:p>
              <a:p>
                <a:pPr lvl="1"/>
                <a:r>
                  <a:rPr lang="en-US" sz="2600" dirty="0"/>
                  <a:t>Too slow for massive data sets  </a:t>
                </a:r>
              </a:p>
              <a:p>
                <a:r>
                  <a:rPr lang="en-US" b="1" dirty="0"/>
                  <a:t>Hashing</a:t>
                </a:r>
                <a:r>
                  <a:rPr lang="en-US" dirty="0"/>
                  <a:t> is core technique for scaling data mining algorithms   </a:t>
                </a:r>
              </a:p>
              <a:p>
                <a:r>
                  <a:rPr lang="en-US" dirty="0"/>
                  <a:t>Apply</a:t>
                </a:r>
                <a:r>
                  <a:rPr lang="en-US" b="0" dirty="0"/>
                  <a:t> </a:t>
                </a:r>
                <a:r>
                  <a:rPr lang="en-US" b="1" dirty="0"/>
                  <a:t>hash function</a:t>
                </a:r>
                <a:r>
                  <a:rPr lang="en-US" dirty="0"/>
                  <a:t> to </a:t>
                </a:r>
                <a:r>
                  <a:rPr lang="en-US" b="0" dirty="0"/>
                  <a:t>key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b="0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Look up uses hashed key-value pairs as a tuple,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 </a:t>
                </a:r>
              </a:p>
              <a:p>
                <a:r>
                  <a:rPr lang="en-US" dirty="0"/>
                  <a:t>Hashing the key gives constant average access time,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(1)</m:t>
                    </m:r>
                  </m:oMath>
                </a14:m>
                <a:r>
                  <a:rPr lang="en-US" dirty="0"/>
                  <a:t>  </a:t>
                </a:r>
              </a:p>
              <a:p>
                <a:endParaRPr lang="en-US" dirty="0"/>
              </a:p>
              <a:p>
                <a:endParaRPr lang="en-US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41417"/>
                <a:ext cx="10515600" cy="4635546"/>
              </a:xfrm>
              <a:blipFill>
                <a:blip r:embed="rId2"/>
                <a:stretch>
                  <a:fillRect l="-1391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Review: K-V Pairs and Hashing</a:t>
            </a:r>
          </a:p>
        </p:txBody>
      </p:sp>
    </p:spTree>
    <p:extLst>
      <p:ext uri="{BB962C8B-B14F-4D97-AF65-F5344CB8AC3E}">
        <p14:creationId xmlns:p14="http://schemas.microsoft.com/office/powerpoint/2010/main" val="2873233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412" y="1324928"/>
            <a:ext cx="10515600" cy="49585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Distributed file systems (DFS) </a:t>
            </a:r>
            <a:r>
              <a:rPr lang="en-US" dirty="0"/>
              <a:t>are a widely used example of failure resistant persistent storage</a:t>
            </a:r>
          </a:p>
          <a:p>
            <a:r>
              <a:rPr lang="en-US" dirty="0"/>
              <a:t>A DFS maintains redundant copies of intermediate computed results</a:t>
            </a:r>
          </a:p>
          <a:p>
            <a:pPr lvl="1"/>
            <a:r>
              <a:rPr lang="en-US" dirty="0"/>
              <a:t>Redundant storage requires additional space</a:t>
            </a:r>
          </a:p>
          <a:p>
            <a:pPr lvl="1"/>
            <a:r>
              <a:rPr lang="en-US" dirty="0"/>
              <a:t>DFS incurs overhead – use only when needed  </a:t>
            </a:r>
          </a:p>
          <a:p>
            <a:r>
              <a:rPr lang="en-US" dirty="0"/>
              <a:t>In the event of a partial failure of a cluster, the DFS provides a roll-back point to restart a calculation</a:t>
            </a:r>
          </a:p>
          <a:p>
            <a:r>
              <a:rPr lang="en-US" dirty="0">
                <a:hlinkClick r:id="rId2"/>
              </a:rPr>
              <a:t>Example: Hadoop Distributed File System (HDFS) </a:t>
            </a:r>
            <a:endParaRPr lang="en-US" dirty="0"/>
          </a:p>
          <a:p>
            <a:pPr lvl="1"/>
            <a:r>
              <a:rPr lang="en-US" dirty="0"/>
              <a:t>Widely used, not just with Hadoop </a:t>
            </a:r>
          </a:p>
          <a:p>
            <a:r>
              <a:rPr lang="en-US" dirty="0"/>
              <a:t>Several other DFS in common use    </a:t>
            </a:r>
          </a:p>
          <a:p>
            <a:pPr lvl="1"/>
            <a:r>
              <a:rPr lang="en-US" dirty="0"/>
              <a:t>Cloud services all use a DFS; AWS, Azure, Google Cloud…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Distributed File Systems</a:t>
            </a:r>
          </a:p>
        </p:txBody>
      </p:sp>
    </p:spTree>
    <p:extLst>
      <p:ext uri="{BB962C8B-B14F-4D97-AF65-F5344CB8AC3E}">
        <p14:creationId xmlns:p14="http://schemas.microsoft.com/office/powerpoint/2010/main" val="2181186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412" y="1178624"/>
            <a:ext cx="10515600" cy="23744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Distributed file systems (DFS) </a:t>
            </a:r>
            <a:r>
              <a:rPr lang="en-US" dirty="0"/>
              <a:t>are a widely used example of failure resistant persistent storage</a:t>
            </a:r>
          </a:p>
          <a:p>
            <a:r>
              <a:rPr lang="en-US" dirty="0"/>
              <a:t>Blocks of memory (64 or 128 MB) are randomly replicated across data nodes</a:t>
            </a:r>
          </a:p>
          <a:p>
            <a:r>
              <a:rPr lang="en-US" dirty="0"/>
              <a:t>Can restart calculations if partial failure of cluster 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Distributed File Systems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B19BAC-B0B3-4AB0-995E-CC9E3FB9BB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7398" y="3629615"/>
            <a:ext cx="8237934" cy="271295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BF3B2E6-C389-4607-800B-B661F9E8D6B4}"/>
              </a:ext>
            </a:extLst>
          </p:cNvPr>
          <p:cNvSpPr txBox="1"/>
          <p:nvPr/>
        </p:nvSpPr>
        <p:spPr>
          <a:xfrm>
            <a:off x="3234364" y="6379900"/>
            <a:ext cx="5977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Credit: </a:t>
            </a:r>
            <a:r>
              <a:rPr lang="en-US" dirty="0">
                <a:hlinkClick r:id="rId3"/>
              </a:rPr>
              <a:t>Apache Hadoop HDFS Architecture Guide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2238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1711" y="1089796"/>
            <a:ext cx="10515600" cy="522740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MapReduce is a basis for many large scale analytics algorithms </a:t>
            </a:r>
          </a:p>
          <a:p>
            <a:r>
              <a:rPr lang="en-US" dirty="0"/>
              <a:t>Cluster computing architectures require that we do the following:  </a:t>
            </a:r>
          </a:p>
          <a:p>
            <a:pPr lvl="1"/>
            <a:r>
              <a:rPr lang="en-US" b="1" dirty="0"/>
              <a:t>Split</a:t>
            </a:r>
            <a:r>
              <a:rPr lang="en-US" dirty="0"/>
              <a:t> the data into manageable chunks </a:t>
            </a:r>
          </a:p>
          <a:p>
            <a:pPr lvl="1"/>
            <a:r>
              <a:rPr lang="en-US" b="1" dirty="0"/>
              <a:t>Apply</a:t>
            </a:r>
            <a:r>
              <a:rPr lang="en-US" dirty="0"/>
              <a:t> some transformation to the data </a:t>
            </a:r>
          </a:p>
          <a:p>
            <a:pPr lvl="1"/>
            <a:r>
              <a:rPr lang="en-US" b="1" dirty="0"/>
              <a:t>Combine</a:t>
            </a:r>
            <a:r>
              <a:rPr lang="en-US" dirty="0"/>
              <a:t> or aggregate the results  </a:t>
            </a:r>
          </a:p>
          <a:p>
            <a:r>
              <a:rPr lang="en-US" dirty="0"/>
              <a:t>A number of large scale analytic architectures use the </a:t>
            </a:r>
            <a:r>
              <a:rPr lang="en-US" b="1" dirty="0"/>
              <a:t>split-apply-combine</a:t>
            </a:r>
            <a:r>
              <a:rPr lang="en-US" dirty="0"/>
              <a:t> paradigm </a:t>
            </a:r>
          </a:p>
          <a:p>
            <a:r>
              <a:rPr lang="en-US" dirty="0"/>
              <a:t>MapReduce (</a:t>
            </a:r>
            <a:r>
              <a:rPr lang="en-US" dirty="0">
                <a:hlinkClick r:id="rId2"/>
              </a:rPr>
              <a:t>Dean and Ghemawat, 2004</a:t>
            </a:r>
            <a:r>
              <a:rPr lang="en-US" dirty="0"/>
              <a:t>) is a specific example of a split-apply-combine process operating on key-value pairs 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Map Reduce Algorithm</a:t>
            </a:r>
          </a:p>
        </p:txBody>
      </p:sp>
    </p:spTree>
    <p:extLst>
      <p:ext uri="{BB962C8B-B14F-4D97-AF65-F5344CB8AC3E}">
        <p14:creationId xmlns:p14="http://schemas.microsoft.com/office/powerpoint/2010/main" val="3268369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1711" y="1089796"/>
            <a:ext cx="10515600" cy="6449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MapReduce is a basis for many large scale analytics algorithms </a:t>
            </a:r>
            <a:r>
              <a:rPr lang="en-US" dirty="0"/>
              <a:t> 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Map Reduce Algorithm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280E1D-C259-4712-B59F-99B274306E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699" y="1687721"/>
            <a:ext cx="7391560" cy="466972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BEEE0CC8-8D3B-4F7A-9218-5730A92266B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691410" y="1860151"/>
                <a:ext cx="4462272" cy="474287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/>
                  <a:t>Scaling data analytics done using </a:t>
                </a:r>
                <a:r>
                  <a:rPr lang="en-US" b="1" dirty="0"/>
                  <a:t>key-value pairs </a:t>
                </a:r>
              </a:p>
              <a:p>
                <a:r>
                  <a:rPr lang="en-US" dirty="0"/>
                  <a:t>Index values by key, as a tuple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  </a:t>
                </a:r>
              </a:p>
              <a:p>
                <a:r>
                  <a:rPr lang="en-US" dirty="0"/>
                  <a:t>Keys are </a:t>
                </a:r>
                <a:r>
                  <a:rPr lang="en-US" b="1" dirty="0"/>
                  <a:t>hashed for faster access  </a:t>
                </a:r>
              </a:p>
              <a:p>
                <a:r>
                  <a:rPr lang="en-US" dirty="0"/>
                  <a:t>K-V pairs used in many large-scale analytic computing algorithms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BEEE0CC8-8D3B-4F7A-9218-5730A92266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1410" y="1860151"/>
                <a:ext cx="4462272" cy="4742877"/>
              </a:xfrm>
              <a:prstGeom prst="rect">
                <a:avLst/>
              </a:prstGeom>
              <a:blipFill>
                <a:blip r:embed="rId3"/>
                <a:stretch>
                  <a:fillRect l="-2869" t="-20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47BB29F7-EB83-417D-8309-C944C199EFA1}"/>
              </a:ext>
            </a:extLst>
          </p:cNvPr>
          <p:cNvSpPr txBox="1"/>
          <p:nvPr/>
        </p:nvSpPr>
        <p:spPr>
          <a:xfrm>
            <a:off x="2100508" y="6418362"/>
            <a:ext cx="33963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Credit: </a:t>
            </a:r>
            <a:r>
              <a:rPr lang="en-US" dirty="0" err="1">
                <a:hlinkClick r:id="rId4"/>
              </a:rPr>
              <a:t>Im</a:t>
            </a:r>
            <a:r>
              <a:rPr lang="en-US" dirty="0">
                <a:hlinkClick r:id="rId4"/>
              </a:rPr>
              <a:t>, et. al., 2013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7001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1711" y="1089796"/>
            <a:ext cx="10515600" cy="6449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MapReduce is a basis for many large scale analytics algorithms </a:t>
            </a:r>
            <a:r>
              <a:rPr lang="en-US" dirty="0"/>
              <a:t> 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Map Reduce Algorithm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280E1D-C259-4712-B59F-99B274306E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699" y="1687721"/>
            <a:ext cx="7391560" cy="4669727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EEE0CC8-8D3B-4F7A-9218-5730A92266B0}"/>
              </a:ext>
            </a:extLst>
          </p:cNvPr>
          <p:cNvSpPr txBox="1">
            <a:spLocks/>
          </p:cNvSpPr>
          <p:nvPr/>
        </p:nvSpPr>
        <p:spPr>
          <a:xfrm>
            <a:off x="7691410" y="1860151"/>
            <a:ext cx="4462272" cy="47428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Basic steps for MapReduce</a:t>
            </a:r>
            <a:endParaRPr lang="en-US" b="1" dirty="0"/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Input</a:t>
            </a:r>
            <a:r>
              <a:rPr lang="en-US" dirty="0"/>
              <a:t> values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Map process </a:t>
            </a:r>
            <a:r>
              <a:rPr lang="en-US" dirty="0"/>
              <a:t>create key-value pairs and (optionally) sort 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Shuffle</a:t>
            </a:r>
            <a:r>
              <a:rPr lang="en-US" dirty="0"/>
              <a:t> groups by key 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Reduce process </a:t>
            </a:r>
            <a:r>
              <a:rPr lang="en-US" dirty="0"/>
              <a:t>aggregates by key </a:t>
            </a:r>
          </a:p>
          <a:p>
            <a:pPr marL="0" indent="0">
              <a:buNone/>
            </a:pPr>
            <a:r>
              <a:rPr lang="en-US" sz="2000" dirty="0"/>
              <a:t>Find more details in the </a:t>
            </a:r>
            <a:r>
              <a:rPr lang="en-US" sz="2000" dirty="0">
                <a:hlinkClick r:id="rId3"/>
              </a:rPr>
              <a:t>Apache MapReduce tutorial</a:t>
            </a:r>
            <a:endParaRPr lang="en-US" sz="2000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BB29F7-EB83-417D-8309-C944C199EFA1}"/>
              </a:ext>
            </a:extLst>
          </p:cNvPr>
          <p:cNvSpPr txBox="1"/>
          <p:nvPr/>
        </p:nvSpPr>
        <p:spPr>
          <a:xfrm>
            <a:off x="2100508" y="6418362"/>
            <a:ext cx="33963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Credit: </a:t>
            </a:r>
            <a:r>
              <a:rPr lang="en-US" dirty="0" err="1">
                <a:hlinkClick r:id="rId4"/>
              </a:rPr>
              <a:t>Im</a:t>
            </a:r>
            <a:r>
              <a:rPr lang="en-US" dirty="0">
                <a:hlinkClick r:id="rId4"/>
              </a:rPr>
              <a:t>, et. al., 2013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0166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1711" y="1089796"/>
            <a:ext cx="10515600" cy="522740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Example, map and reduce pseudo code for word count</a:t>
            </a: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map(key, value): 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# key: document name; value: text of the document 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for each word w in value: 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emit(w, 1) </a:t>
            </a:r>
          </a:p>
          <a:p>
            <a:pPr marL="0" indent="0">
              <a:buNone/>
            </a:pP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reduce(key, values): 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# key: a word; value: an iterator over counts 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result = 0 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for each count v in values: 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result += v 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emit(key, result)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Map Reduce Algorithm</a:t>
            </a:r>
          </a:p>
        </p:txBody>
      </p:sp>
    </p:spTree>
    <p:extLst>
      <p:ext uri="{BB962C8B-B14F-4D97-AF65-F5344CB8AC3E}">
        <p14:creationId xmlns:p14="http://schemas.microsoft.com/office/powerpoint/2010/main" val="814397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4412" y="1324928"/>
                <a:ext cx="10515600" cy="495851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3200" dirty="0"/>
                  <a:t>Example: Natural Join</a:t>
                </a:r>
                <a:endParaRPr lang="en-US" sz="3200" b="1" dirty="0"/>
              </a:p>
              <a:p>
                <a:r>
                  <a:rPr lang="en-US" dirty="0"/>
                  <a:t>Natural join operates on two sets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  </a:t>
                </a:r>
              </a:p>
              <a:p>
                <a:r>
                  <a:rPr lang="en-US" dirty="0"/>
                  <a:t>Result of natural joining tuples: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⋈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Many applications:   </a:t>
                </a:r>
              </a:p>
              <a:p>
                <a:pPr lvl="1"/>
                <a:r>
                  <a:rPr lang="en-US" dirty="0"/>
                  <a:t>Finding paths in a graph </a:t>
                </a:r>
              </a:p>
              <a:p>
                <a:pPr lvl="1"/>
                <a:r>
                  <a:rPr lang="en-US" dirty="0"/>
                  <a:t>Web search</a:t>
                </a:r>
              </a:p>
              <a:p>
                <a:pPr lvl="1"/>
                <a:r>
                  <a:rPr lang="en-US" dirty="0"/>
                  <a:t>Etc.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4412" y="1324928"/>
                <a:ext cx="10515600" cy="4958516"/>
              </a:xfrm>
              <a:blipFill>
                <a:blip r:embed="rId2"/>
                <a:stretch>
                  <a:fillRect l="-1507" t="-25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Map Reduce Algorithm</a:t>
            </a:r>
          </a:p>
        </p:txBody>
      </p:sp>
    </p:spTree>
    <p:extLst>
      <p:ext uri="{BB962C8B-B14F-4D97-AF65-F5344CB8AC3E}">
        <p14:creationId xmlns:p14="http://schemas.microsoft.com/office/powerpoint/2010/main" val="2490125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4412" y="1324928"/>
                <a:ext cx="10515600" cy="5368480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sz="3200" dirty="0"/>
                  <a:t>Example: Natural Join</a:t>
                </a:r>
                <a:endParaRPr lang="en-US" sz="3200" b="1" dirty="0"/>
              </a:p>
              <a:p>
                <a:r>
                  <a:rPr lang="en-US" dirty="0"/>
                  <a:t>Natural join operates on two sets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  </a:t>
                </a:r>
              </a:p>
              <a:p>
                <a:r>
                  <a:rPr lang="en-US" dirty="0"/>
                  <a:t>Map process: Create key-value pairs </a:t>
                </a:r>
              </a:p>
              <a:p>
                <a:pPr lvl="1"/>
                <a:r>
                  <a:rPr lang="en-US" b="0" dirty="0"/>
                  <a:t>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),  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e</a:t>
                </a:r>
                <a:r>
                  <a:rPr lang="en-US" b="0" dirty="0"/>
                  <a:t>.g.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 is common key</a:t>
                </a:r>
              </a:p>
              <a:p>
                <a:pPr lvl="1"/>
                <a:r>
                  <a:rPr lang="en-US" dirty="0"/>
                  <a:t>S and R are identifiers    </a:t>
                </a:r>
              </a:p>
              <a:p>
                <a:r>
                  <a:rPr lang="en-US" dirty="0"/>
                  <a:t>Reduce process: Join by common key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Result is tuple: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Join applied to all pairs with same key </a:t>
                </a:r>
              </a:p>
              <a:p>
                <a:pPr lvl="1"/>
                <a:r>
                  <a:rPr lang="en-US" dirty="0"/>
                  <a:t>Number of reducers is number of keys </a:t>
                </a:r>
              </a:p>
              <a:p>
                <a:r>
                  <a:rPr lang="en-US" dirty="0"/>
                  <a:t>Natural join applied to any tuple with common key: </a:t>
                </a:r>
              </a:p>
              <a:p>
                <a:pPr lvl="1"/>
                <a:r>
                  <a:rPr lang="en-US" dirty="0"/>
                  <a:t>Example: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⋈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457200" lvl="1" indent="0">
                  <a:buNone/>
                </a:pPr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4412" y="1324928"/>
                <a:ext cx="10515600" cy="5368480"/>
              </a:xfrm>
              <a:blipFill>
                <a:blip r:embed="rId2"/>
                <a:stretch>
                  <a:fillRect l="-1507" t="-30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Map Reduce Algorithm</a:t>
            </a:r>
          </a:p>
        </p:txBody>
      </p:sp>
    </p:spTree>
    <p:extLst>
      <p:ext uri="{BB962C8B-B14F-4D97-AF65-F5344CB8AC3E}">
        <p14:creationId xmlns:p14="http://schemas.microsoft.com/office/powerpoint/2010/main" val="2980197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4412" y="1324928"/>
                <a:ext cx="10515600" cy="495851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3200" dirty="0"/>
                  <a:t>Example: </a:t>
                </a:r>
                <a:r>
                  <a:rPr lang="en-US" sz="3200" b="1" dirty="0"/>
                  <a:t>Similarity Join  </a:t>
                </a:r>
              </a:p>
              <a:p>
                <a:r>
                  <a:rPr lang="en-US" dirty="0"/>
                  <a:t>Similarity join uses a similarity function,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to compute the similarity of each input,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, to every other input,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Similarity join is a fundamental operation in many data mining applications  </a:t>
                </a:r>
              </a:p>
              <a:p>
                <a:r>
                  <a:rPr lang="en-US" dirty="0"/>
                  <a:t>Difficult problem with poor scalability   </a:t>
                </a:r>
              </a:p>
              <a:p>
                <a:r>
                  <a:rPr lang="en-US" dirty="0"/>
                  <a:t>Many applications in data mining:   </a:t>
                </a:r>
              </a:p>
              <a:p>
                <a:pPr lvl="1"/>
                <a:r>
                  <a:rPr lang="en-US" dirty="0"/>
                  <a:t>Query for similar images  </a:t>
                </a:r>
              </a:p>
              <a:p>
                <a:pPr lvl="1"/>
                <a:r>
                  <a:rPr lang="en-US" dirty="0"/>
                  <a:t>Query for similar documents </a:t>
                </a:r>
              </a:p>
              <a:p>
                <a:pPr lvl="1"/>
                <a:r>
                  <a:rPr lang="en-US" dirty="0"/>
                  <a:t>Query for </a:t>
                </a:r>
                <a:r>
                  <a:rPr lang="en-US"/>
                  <a:t>similar catalog </a:t>
                </a:r>
                <a:r>
                  <a:rPr lang="en-US" dirty="0"/>
                  <a:t>items </a:t>
                </a:r>
              </a:p>
              <a:p>
                <a:pPr lvl="1"/>
                <a:r>
                  <a:rPr lang="en-US" dirty="0"/>
                  <a:t>Hypothesis testing for differences</a:t>
                </a:r>
              </a:p>
              <a:p>
                <a:pPr lvl="1"/>
                <a:r>
                  <a:rPr lang="en-US" dirty="0"/>
                  <a:t>Etc.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4412" y="1324928"/>
                <a:ext cx="10515600" cy="4958516"/>
              </a:xfrm>
              <a:blipFill>
                <a:blip r:embed="rId2"/>
                <a:stretch>
                  <a:fillRect l="-1507" t="-25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Map Reduce Algorithm</a:t>
            </a:r>
          </a:p>
        </p:txBody>
      </p:sp>
    </p:spTree>
    <p:extLst>
      <p:ext uri="{BB962C8B-B14F-4D97-AF65-F5344CB8AC3E}">
        <p14:creationId xmlns:p14="http://schemas.microsoft.com/office/powerpoint/2010/main" val="3181801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4412" y="1324928"/>
                <a:ext cx="10515600" cy="156808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3200" dirty="0"/>
                  <a:t>Example: Similarity Join  </a:t>
                </a:r>
                <a:endParaRPr lang="en-US" sz="3200" b="1" dirty="0"/>
              </a:p>
              <a:p>
                <a:pPr marL="0" indent="0">
                  <a:buNone/>
                </a:pPr>
                <a:r>
                  <a:rPr lang="en-US" dirty="0"/>
                  <a:t>Consider the </a:t>
                </a:r>
                <a:r>
                  <a:rPr lang="en-US" b="1" dirty="0"/>
                  <a:t>bipartite graph </a:t>
                </a:r>
                <a:r>
                  <a:rPr lang="en-US" dirty="0"/>
                  <a:t>of the similarity join of input,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, to every other input,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:  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4412" y="1324928"/>
                <a:ext cx="10515600" cy="1568089"/>
              </a:xfrm>
              <a:blipFill>
                <a:blip r:embed="rId2"/>
                <a:stretch>
                  <a:fillRect l="-1507" t="-8140" b="-19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Map Reduce Algorithm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B28C430-A103-4A45-977F-7FFC826DF02A}"/>
              </a:ext>
            </a:extLst>
          </p:cNvPr>
          <p:cNvCxnSpPr>
            <a:cxnSpLocks/>
            <a:endCxn id="29" idx="1"/>
          </p:cNvCxnSpPr>
          <p:nvPr/>
        </p:nvCxnSpPr>
        <p:spPr>
          <a:xfrm flipV="1">
            <a:off x="784412" y="2908542"/>
            <a:ext cx="3295976" cy="284752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E77B1BA0-7BF0-4BB1-8803-58128B2897DB}"/>
              </a:ext>
            </a:extLst>
          </p:cNvPr>
          <p:cNvSpPr txBox="1">
            <a:spLocks/>
          </p:cNvSpPr>
          <p:nvPr/>
        </p:nvSpPr>
        <p:spPr>
          <a:xfrm>
            <a:off x="6194156" y="3239147"/>
            <a:ext cx="5558725" cy="30280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Start with 4 inputs</a:t>
            </a:r>
          </a:p>
          <a:p>
            <a:r>
              <a:rPr lang="en-US" dirty="0"/>
              <a:t>Join inputs pairwise and compute similarity  </a:t>
            </a:r>
          </a:p>
          <a:p>
            <a:r>
              <a:rPr lang="en-US" dirty="0"/>
              <a:t>All pairwise similarities are measured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Content Placeholder 2">
                <a:extLst>
                  <a:ext uri="{FF2B5EF4-FFF2-40B4-BE49-F238E27FC236}">
                    <a16:creationId xmlns:a16="http://schemas.microsoft.com/office/drawing/2014/main" id="{A2DE66BD-76C6-457E-BB84-230D83CB9F7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12363" y="2962204"/>
                <a:ext cx="572049" cy="5003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 </a:t>
                </a:r>
              </a:p>
            </p:txBody>
          </p:sp>
        </mc:Choice>
        <mc:Fallback xmlns="">
          <p:sp>
            <p:nvSpPr>
              <p:cNvPr id="24" name="Content Placeholder 2">
                <a:extLst>
                  <a:ext uri="{FF2B5EF4-FFF2-40B4-BE49-F238E27FC236}">
                    <a16:creationId xmlns:a16="http://schemas.microsoft.com/office/drawing/2014/main" id="{A2DE66BD-76C6-457E-BB84-230D83CB9F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363" y="2962204"/>
                <a:ext cx="572049" cy="50039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ontent Placeholder 2">
                <a:extLst>
                  <a:ext uri="{FF2B5EF4-FFF2-40B4-BE49-F238E27FC236}">
                    <a16:creationId xmlns:a16="http://schemas.microsoft.com/office/drawing/2014/main" id="{DB907280-61C8-4B5D-8102-3918A73C1FF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1205" y="3775947"/>
                <a:ext cx="572049" cy="5003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 </a:t>
                </a:r>
              </a:p>
            </p:txBody>
          </p:sp>
        </mc:Choice>
        <mc:Fallback xmlns="">
          <p:sp>
            <p:nvSpPr>
              <p:cNvPr id="25" name="Content Placeholder 2">
                <a:extLst>
                  <a:ext uri="{FF2B5EF4-FFF2-40B4-BE49-F238E27FC236}">
                    <a16:creationId xmlns:a16="http://schemas.microsoft.com/office/drawing/2014/main" id="{DB907280-61C8-4B5D-8102-3918A73C1F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205" y="3775947"/>
                <a:ext cx="572049" cy="50039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Content Placeholder 2">
                <a:extLst>
                  <a:ext uri="{FF2B5EF4-FFF2-40B4-BE49-F238E27FC236}">
                    <a16:creationId xmlns:a16="http://schemas.microsoft.com/office/drawing/2014/main" id="{30597F56-18D5-437C-A84E-4D51483D91B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1204" y="4615439"/>
                <a:ext cx="572049" cy="5003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/>
                  <a:t>  </a:t>
                </a:r>
              </a:p>
            </p:txBody>
          </p:sp>
        </mc:Choice>
        <mc:Fallback xmlns="">
          <p:sp>
            <p:nvSpPr>
              <p:cNvPr id="26" name="Content Placeholder 2">
                <a:extLst>
                  <a:ext uri="{FF2B5EF4-FFF2-40B4-BE49-F238E27FC236}">
                    <a16:creationId xmlns:a16="http://schemas.microsoft.com/office/drawing/2014/main" id="{30597F56-18D5-437C-A84E-4D51483D91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204" y="4615439"/>
                <a:ext cx="572049" cy="50039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Content Placeholder 2">
                <a:extLst>
                  <a:ext uri="{FF2B5EF4-FFF2-40B4-BE49-F238E27FC236}">
                    <a16:creationId xmlns:a16="http://schemas.microsoft.com/office/drawing/2014/main" id="{CF4FE475-73FA-402F-8DE1-EFA4106CCEF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1203" y="5454931"/>
                <a:ext cx="572049" cy="5003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dirty="0"/>
                  <a:t>  </a:t>
                </a:r>
              </a:p>
            </p:txBody>
          </p:sp>
        </mc:Choice>
        <mc:Fallback xmlns="">
          <p:sp>
            <p:nvSpPr>
              <p:cNvPr id="27" name="Content Placeholder 2">
                <a:extLst>
                  <a:ext uri="{FF2B5EF4-FFF2-40B4-BE49-F238E27FC236}">
                    <a16:creationId xmlns:a16="http://schemas.microsoft.com/office/drawing/2014/main" id="{CF4FE475-73FA-402F-8DE1-EFA4106CCE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203" y="5454931"/>
                <a:ext cx="572049" cy="50039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ontent Placeholder 2">
                <a:extLst>
                  <a:ext uri="{FF2B5EF4-FFF2-40B4-BE49-F238E27FC236}">
                    <a16:creationId xmlns:a16="http://schemas.microsoft.com/office/drawing/2014/main" id="{6032A856-9F7E-4812-97AE-7259EBAC226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080388" y="2658346"/>
                <a:ext cx="1606658" cy="5003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 </a:t>
                </a:r>
              </a:p>
            </p:txBody>
          </p:sp>
        </mc:Choice>
        <mc:Fallback xmlns="">
          <p:sp>
            <p:nvSpPr>
              <p:cNvPr id="29" name="Content Placeholder 2">
                <a:extLst>
                  <a:ext uri="{FF2B5EF4-FFF2-40B4-BE49-F238E27FC236}">
                    <a16:creationId xmlns:a16="http://schemas.microsoft.com/office/drawing/2014/main" id="{6032A856-9F7E-4812-97AE-7259EBAC22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0388" y="2658346"/>
                <a:ext cx="1606658" cy="50039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Content Placeholder 2">
                <a:extLst>
                  <a:ext uri="{FF2B5EF4-FFF2-40B4-BE49-F238E27FC236}">
                    <a16:creationId xmlns:a16="http://schemas.microsoft.com/office/drawing/2014/main" id="{9019DEA2-BE15-477C-90EE-B1B53B77543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079968" y="3248878"/>
                <a:ext cx="1606658" cy="5003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 </a:t>
                </a:r>
              </a:p>
            </p:txBody>
          </p:sp>
        </mc:Choice>
        <mc:Fallback xmlns="">
          <p:sp>
            <p:nvSpPr>
              <p:cNvPr id="32" name="Content Placeholder 2">
                <a:extLst>
                  <a:ext uri="{FF2B5EF4-FFF2-40B4-BE49-F238E27FC236}">
                    <a16:creationId xmlns:a16="http://schemas.microsoft.com/office/drawing/2014/main" id="{9019DEA2-BE15-477C-90EE-B1B53B7754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9968" y="3248878"/>
                <a:ext cx="1606658" cy="50039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Content Placeholder 2">
                <a:extLst>
                  <a:ext uri="{FF2B5EF4-FFF2-40B4-BE49-F238E27FC236}">
                    <a16:creationId xmlns:a16="http://schemas.microsoft.com/office/drawing/2014/main" id="{419EF26E-DCEA-4708-943A-1B71FAF80F7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079968" y="3881937"/>
                <a:ext cx="1606658" cy="5003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 </a:t>
                </a:r>
              </a:p>
            </p:txBody>
          </p:sp>
        </mc:Choice>
        <mc:Fallback xmlns="">
          <p:sp>
            <p:nvSpPr>
              <p:cNvPr id="33" name="Content Placeholder 2">
                <a:extLst>
                  <a:ext uri="{FF2B5EF4-FFF2-40B4-BE49-F238E27FC236}">
                    <a16:creationId xmlns:a16="http://schemas.microsoft.com/office/drawing/2014/main" id="{419EF26E-DCEA-4708-943A-1B71FAF80F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9968" y="3881937"/>
                <a:ext cx="1606658" cy="50039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Content Placeholder 2">
                <a:extLst>
                  <a:ext uri="{FF2B5EF4-FFF2-40B4-BE49-F238E27FC236}">
                    <a16:creationId xmlns:a16="http://schemas.microsoft.com/office/drawing/2014/main" id="{D4027D6B-6D27-41F3-9634-6D90E31008E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079968" y="5139775"/>
                <a:ext cx="1606658" cy="5003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 </a:t>
                </a:r>
              </a:p>
            </p:txBody>
          </p:sp>
        </mc:Choice>
        <mc:Fallback xmlns="">
          <p:sp>
            <p:nvSpPr>
              <p:cNvPr id="34" name="Content Placeholder 2">
                <a:extLst>
                  <a:ext uri="{FF2B5EF4-FFF2-40B4-BE49-F238E27FC236}">
                    <a16:creationId xmlns:a16="http://schemas.microsoft.com/office/drawing/2014/main" id="{D4027D6B-6D27-41F3-9634-6D90E31008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9968" y="5139775"/>
                <a:ext cx="1606658" cy="50039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Content Placeholder 2">
                <a:extLst>
                  <a:ext uri="{FF2B5EF4-FFF2-40B4-BE49-F238E27FC236}">
                    <a16:creationId xmlns:a16="http://schemas.microsoft.com/office/drawing/2014/main" id="{29934098-24E9-4C48-83D9-5A078D74EB1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079968" y="5825610"/>
                <a:ext cx="1606658" cy="5003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 </a:t>
                </a:r>
              </a:p>
            </p:txBody>
          </p:sp>
        </mc:Choice>
        <mc:Fallback xmlns="">
          <p:sp>
            <p:nvSpPr>
              <p:cNvPr id="35" name="Content Placeholder 2">
                <a:extLst>
                  <a:ext uri="{FF2B5EF4-FFF2-40B4-BE49-F238E27FC236}">
                    <a16:creationId xmlns:a16="http://schemas.microsoft.com/office/drawing/2014/main" id="{29934098-24E9-4C48-83D9-5A078D74EB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9968" y="5825610"/>
                <a:ext cx="1606658" cy="50039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938543D9-E19A-4489-BEF4-F2B3C50A48D9}"/>
              </a:ext>
            </a:extLst>
          </p:cNvPr>
          <p:cNvCxnSpPr>
            <a:cxnSpLocks/>
            <a:stCxn id="25" idx="3"/>
            <a:endCxn id="29" idx="1"/>
          </p:cNvCxnSpPr>
          <p:nvPr/>
        </p:nvCxnSpPr>
        <p:spPr>
          <a:xfrm flipV="1">
            <a:off x="723254" y="2908542"/>
            <a:ext cx="3357134" cy="1117601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4757F8C-B06B-4FC0-97CF-7DB1E656064C}"/>
              </a:ext>
            </a:extLst>
          </p:cNvPr>
          <p:cNvCxnSpPr>
            <a:cxnSpLocks/>
            <a:stCxn id="24" idx="3"/>
            <a:endCxn id="32" idx="1"/>
          </p:cNvCxnSpPr>
          <p:nvPr/>
        </p:nvCxnSpPr>
        <p:spPr>
          <a:xfrm>
            <a:off x="784412" y="3212400"/>
            <a:ext cx="3295556" cy="286674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B84923A-AE8E-41FE-BDC6-11A4DDC1A20D}"/>
              </a:ext>
            </a:extLst>
          </p:cNvPr>
          <p:cNvCxnSpPr>
            <a:cxnSpLocks/>
            <a:stCxn id="24" idx="3"/>
            <a:endCxn id="33" idx="1"/>
          </p:cNvCxnSpPr>
          <p:nvPr/>
        </p:nvCxnSpPr>
        <p:spPr>
          <a:xfrm>
            <a:off x="784412" y="3212400"/>
            <a:ext cx="3295556" cy="919733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C5D28F17-F5A3-4725-859C-F75ABB5F0CD8}"/>
              </a:ext>
            </a:extLst>
          </p:cNvPr>
          <p:cNvCxnSpPr>
            <a:cxnSpLocks/>
            <a:stCxn id="25" idx="3"/>
          </p:cNvCxnSpPr>
          <p:nvPr/>
        </p:nvCxnSpPr>
        <p:spPr>
          <a:xfrm>
            <a:off x="723254" y="4026143"/>
            <a:ext cx="3219314" cy="1363828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A573C1D1-16D3-4FCE-A829-A3537613EA75}"/>
              </a:ext>
            </a:extLst>
          </p:cNvPr>
          <p:cNvCxnSpPr>
            <a:cxnSpLocks/>
            <a:stCxn id="25" idx="3"/>
          </p:cNvCxnSpPr>
          <p:nvPr/>
        </p:nvCxnSpPr>
        <p:spPr>
          <a:xfrm>
            <a:off x="723254" y="4026143"/>
            <a:ext cx="3234816" cy="811373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Content Placeholder 2">
                <a:extLst>
                  <a:ext uri="{FF2B5EF4-FFF2-40B4-BE49-F238E27FC236}">
                    <a16:creationId xmlns:a16="http://schemas.microsoft.com/office/drawing/2014/main" id="{123C5E42-0FDA-4719-AA45-F3E13136EDA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079968" y="4517986"/>
                <a:ext cx="1606658" cy="5003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 </a:t>
                </a:r>
              </a:p>
            </p:txBody>
          </p:sp>
        </mc:Choice>
        <mc:Fallback xmlns="">
          <p:sp>
            <p:nvSpPr>
              <p:cNvPr id="54" name="Content Placeholder 2">
                <a:extLst>
                  <a:ext uri="{FF2B5EF4-FFF2-40B4-BE49-F238E27FC236}">
                    <a16:creationId xmlns:a16="http://schemas.microsoft.com/office/drawing/2014/main" id="{123C5E42-0FDA-4719-AA45-F3E13136ED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9968" y="4517986"/>
                <a:ext cx="1606658" cy="50039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06DC6E45-F90A-4B1E-A131-529B8781C4C1}"/>
              </a:ext>
            </a:extLst>
          </p:cNvPr>
          <p:cNvCxnSpPr>
            <a:cxnSpLocks/>
            <a:stCxn id="26" idx="3"/>
          </p:cNvCxnSpPr>
          <p:nvPr/>
        </p:nvCxnSpPr>
        <p:spPr>
          <a:xfrm flipV="1">
            <a:off x="723253" y="4849560"/>
            <a:ext cx="3234817" cy="16075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DDE20D3A-E716-4EF5-A932-D86484622CC2}"/>
              </a:ext>
            </a:extLst>
          </p:cNvPr>
          <p:cNvCxnSpPr>
            <a:cxnSpLocks/>
            <a:stCxn id="26" idx="3"/>
            <a:endCxn id="32" idx="1"/>
          </p:cNvCxnSpPr>
          <p:nvPr/>
        </p:nvCxnSpPr>
        <p:spPr>
          <a:xfrm flipV="1">
            <a:off x="723253" y="3499074"/>
            <a:ext cx="3356715" cy="1366561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68A8D82B-48FD-4515-905E-1CDA7A888A12}"/>
              </a:ext>
            </a:extLst>
          </p:cNvPr>
          <p:cNvCxnSpPr>
            <a:cxnSpLocks/>
            <a:stCxn id="26" idx="3"/>
            <a:endCxn id="35" idx="1"/>
          </p:cNvCxnSpPr>
          <p:nvPr/>
        </p:nvCxnSpPr>
        <p:spPr>
          <a:xfrm>
            <a:off x="723253" y="4865635"/>
            <a:ext cx="3356715" cy="1210171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E25D6FED-B335-4728-A71C-BB28A1A0E70E}"/>
              </a:ext>
            </a:extLst>
          </p:cNvPr>
          <p:cNvCxnSpPr>
            <a:cxnSpLocks/>
            <a:stCxn id="27" idx="3"/>
            <a:endCxn id="33" idx="1"/>
          </p:cNvCxnSpPr>
          <p:nvPr/>
        </p:nvCxnSpPr>
        <p:spPr>
          <a:xfrm flipV="1">
            <a:off x="723252" y="4132133"/>
            <a:ext cx="3356716" cy="1572994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06391A36-8627-470D-A6FC-736056DC01FA}"/>
              </a:ext>
            </a:extLst>
          </p:cNvPr>
          <p:cNvCxnSpPr>
            <a:cxnSpLocks/>
            <a:stCxn id="27" idx="3"/>
          </p:cNvCxnSpPr>
          <p:nvPr/>
        </p:nvCxnSpPr>
        <p:spPr>
          <a:xfrm flipV="1">
            <a:off x="723252" y="5389970"/>
            <a:ext cx="3161656" cy="315157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6E281D5A-5930-4D7C-AD04-E670458541BB}"/>
              </a:ext>
            </a:extLst>
          </p:cNvPr>
          <p:cNvCxnSpPr>
            <a:cxnSpLocks/>
            <a:stCxn id="27" idx="3"/>
            <a:endCxn id="35" idx="1"/>
          </p:cNvCxnSpPr>
          <p:nvPr/>
        </p:nvCxnSpPr>
        <p:spPr>
          <a:xfrm>
            <a:off x="723252" y="5705127"/>
            <a:ext cx="3356716" cy="370679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931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123406"/>
                <a:ext cx="10515600" cy="547072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Hash key collisions   </a:t>
                </a:r>
              </a:p>
              <a:p>
                <a:r>
                  <a:rPr lang="en-US" dirty="0"/>
                  <a:t>Hash keys are not always unique</a:t>
                </a:r>
              </a:p>
              <a:p>
                <a:r>
                  <a:rPr lang="en-US" dirty="0"/>
                  <a:t>Consider a </a:t>
                </a:r>
                <a:r>
                  <a:rPr lang="en-US" b="1" dirty="0"/>
                  <a:t>division hash </a:t>
                </a:r>
                <a:r>
                  <a:rPr lang="en-US" dirty="0"/>
                  <a:t>function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𝑚𝑜𝑑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en-US" dirty="0"/>
              </a:p>
              <a:p>
                <a:pPr lvl="1"/>
                <a:r>
                  <a:rPr lang="en-US" dirty="0"/>
                  <a:t>Table is limited to size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dirty="0"/>
              </a:p>
              <a:p>
                <a:r>
                  <a:rPr lang="en-US" dirty="0"/>
                  <a:t>But even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𝑢𝑛𝑖𝑞𝑢𝑒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there is a probability of key collisions </a:t>
                </a:r>
              </a:p>
              <a:p>
                <a:r>
                  <a:rPr lang="en-US" dirty="0"/>
                  <a:t>Must have </a:t>
                </a:r>
                <a:r>
                  <a:rPr lang="en-US" b="1" dirty="0"/>
                  <a:t>key collision resolution </a:t>
                </a:r>
                <a:r>
                  <a:rPr lang="en-US" dirty="0"/>
                  <a:t>mechanism</a:t>
                </a:r>
              </a:p>
              <a:p>
                <a:pPr lvl="1"/>
                <a:r>
                  <a:rPr lang="en-US" dirty="0"/>
                  <a:t>Many algorithms in use</a:t>
                </a:r>
              </a:p>
              <a:p>
                <a:pPr lvl="1"/>
                <a:r>
                  <a:rPr lang="en-US" dirty="0"/>
                  <a:t>Chaining</a:t>
                </a:r>
              </a:p>
              <a:p>
                <a:pPr lvl="1"/>
                <a:r>
                  <a:rPr lang="en-US" dirty="0"/>
                  <a:t>Open Addressing</a:t>
                </a:r>
              </a:p>
              <a:p>
                <a:pPr lvl="1"/>
                <a:endParaRPr lang="en-US" sz="2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123406"/>
                <a:ext cx="10515600" cy="5470724"/>
              </a:xfrm>
              <a:blipFill>
                <a:blip r:embed="rId2"/>
                <a:stretch>
                  <a:fillRect l="-1217" t="-17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Review: Hash Collisions</a:t>
            </a:r>
          </a:p>
        </p:txBody>
      </p:sp>
    </p:spTree>
    <p:extLst>
      <p:ext uri="{BB962C8B-B14F-4D97-AF65-F5344CB8AC3E}">
        <p14:creationId xmlns:p14="http://schemas.microsoft.com/office/powerpoint/2010/main" val="3531941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4412" y="1324928"/>
                <a:ext cx="10515600" cy="156808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3200" dirty="0"/>
                  <a:t>Example: Similarity Join  </a:t>
                </a:r>
                <a:endParaRPr lang="en-US" sz="3200" b="1" dirty="0"/>
              </a:p>
              <a:p>
                <a:pPr marL="0" indent="0">
                  <a:buNone/>
                </a:pPr>
                <a:r>
                  <a:rPr lang="en-US" dirty="0"/>
                  <a:t>Consider the graph of the similarity join each input,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, to every other input,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:  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4412" y="1324928"/>
                <a:ext cx="10515600" cy="1568089"/>
              </a:xfrm>
              <a:blipFill>
                <a:blip r:embed="rId2"/>
                <a:stretch>
                  <a:fillRect l="-1507" t="-8140" b="-19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Map Reduce Algorithm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B28C430-A103-4A45-977F-7FFC826DF02A}"/>
              </a:ext>
            </a:extLst>
          </p:cNvPr>
          <p:cNvCxnSpPr>
            <a:cxnSpLocks/>
            <a:endCxn id="29" idx="1"/>
          </p:cNvCxnSpPr>
          <p:nvPr/>
        </p:nvCxnSpPr>
        <p:spPr>
          <a:xfrm flipV="1">
            <a:off x="784412" y="2908542"/>
            <a:ext cx="3295976" cy="284752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ontent Placeholder 2">
                <a:extLst>
                  <a:ext uri="{FF2B5EF4-FFF2-40B4-BE49-F238E27FC236}">
                    <a16:creationId xmlns:a16="http://schemas.microsoft.com/office/drawing/2014/main" id="{E77B1BA0-7BF0-4BB1-8803-58128B2897D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94156" y="2417736"/>
                <a:ext cx="5558725" cy="418970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The scaling of the naïve similarity join is terrible!    </a:t>
                </a:r>
              </a:p>
              <a:p>
                <a:r>
                  <a:rPr lang="en-US" dirty="0"/>
                  <a:t>Communications between map and reduce require replication of data for large number of pairs: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#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!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2!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−1)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The possible </a:t>
                </a:r>
                <a:r>
                  <a:rPr lang="en-US" b="1" dirty="0"/>
                  <a:t>combinations!</a:t>
                </a:r>
              </a:p>
            </p:txBody>
          </p:sp>
        </mc:Choice>
        <mc:Fallback xmlns="">
          <p:sp>
            <p:nvSpPr>
              <p:cNvPr id="23" name="Content Placeholder 2">
                <a:extLst>
                  <a:ext uri="{FF2B5EF4-FFF2-40B4-BE49-F238E27FC236}">
                    <a16:creationId xmlns:a16="http://schemas.microsoft.com/office/drawing/2014/main" id="{E77B1BA0-7BF0-4BB1-8803-58128B2897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4156" y="2417736"/>
                <a:ext cx="5558725" cy="4189708"/>
              </a:xfrm>
              <a:prstGeom prst="rect">
                <a:avLst/>
              </a:prstGeom>
              <a:blipFill>
                <a:blip r:embed="rId3"/>
                <a:stretch>
                  <a:fillRect l="-1974" t="-2475" r="-35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Content Placeholder 2">
                <a:extLst>
                  <a:ext uri="{FF2B5EF4-FFF2-40B4-BE49-F238E27FC236}">
                    <a16:creationId xmlns:a16="http://schemas.microsoft.com/office/drawing/2014/main" id="{A2DE66BD-76C6-457E-BB84-230D83CB9F7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12363" y="2962204"/>
                <a:ext cx="572049" cy="5003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 </a:t>
                </a:r>
              </a:p>
            </p:txBody>
          </p:sp>
        </mc:Choice>
        <mc:Fallback xmlns="">
          <p:sp>
            <p:nvSpPr>
              <p:cNvPr id="24" name="Content Placeholder 2">
                <a:extLst>
                  <a:ext uri="{FF2B5EF4-FFF2-40B4-BE49-F238E27FC236}">
                    <a16:creationId xmlns:a16="http://schemas.microsoft.com/office/drawing/2014/main" id="{A2DE66BD-76C6-457E-BB84-230D83CB9F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363" y="2962204"/>
                <a:ext cx="572049" cy="50039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ontent Placeholder 2">
                <a:extLst>
                  <a:ext uri="{FF2B5EF4-FFF2-40B4-BE49-F238E27FC236}">
                    <a16:creationId xmlns:a16="http://schemas.microsoft.com/office/drawing/2014/main" id="{DB907280-61C8-4B5D-8102-3918A73C1FF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1205" y="3775947"/>
                <a:ext cx="572049" cy="5003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 </a:t>
                </a:r>
              </a:p>
            </p:txBody>
          </p:sp>
        </mc:Choice>
        <mc:Fallback xmlns="">
          <p:sp>
            <p:nvSpPr>
              <p:cNvPr id="25" name="Content Placeholder 2">
                <a:extLst>
                  <a:ext uri="{FF2B5EF4-FFF2-40B4-BE49-F238E27FC236}">
                    <a16:creationId xmlns:a16="http://schemas.microsoft.com/office/drawing/2014/main" id="{DB907280-61C8-4B5D-8102-3918A73C1F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205" y="3775947"/>
                <a:ext cx="572049" cy="50039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Content Placeholder 2">
                <a:extLst>
                  <a:ext uri="{FF2B5EF4-FFF2-40B4-BE49-F238E27FC236}">
                    <a16:creationId xmlns:a16="http://schemas.microsoft.com/office/drawing/2014/main" id="{30597F56-18D5-437C-A84E-4D51483D91B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1204" y="4615439"/>
                <a:ext cx="572049" cy="5003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/>
                  <a:t>  </a:t>
                </a:r>
              </a:p>
            </p:txBody>
          </p:sp>
        </mc:Choice>
        <mc:Fallback xmlns="">
          <p:sp>
            <p:nvSpPr>
              <p:cNvPr id="26" name="Content Placeholder 2">
                <a:extLst>
                  <a:ext uri="{FF2B5EF4-FFF2-40B4-BE49-F238E27FC236}">
                    <a16:creationId xmlns:a16="http://schemas.microsoft.com/office/drawing/2014/main" id="{30597F56-18D5-437C-A84E-4D51483D91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204" y="4615439"/>
                <a:ext cx="572049" cy="50039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Content Placeholder 2">
                <a:extLst>
                  <a:ext uri="{FF2B5EF4-FFF2-40B4-BE49-F238E27FC236}">
                    <a16:creationId xmlns:a16="http://schemas.microsoft.com/office/drawing/2014/main" id="{CF4FE475-73FA-402F-8DE1-EFA4106CCEF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1203" y="5454931"/>
                <a:ext cx="572049" cy="5003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dirty="0"/>
                  <a:t>  </a:t>
                </a:r>
              </a:p>
            </p:txBody>
          </p:sp>
        </mc:Choice>
        <mc:Fallback xmlns="">
          <p:sp>
            <p:nvSpPr>
              <p:cNvPr id="27" name="Content Placeholder 2">
                <a:extLst>
                  <a:ext uri="{FF2B5EF4-FFF2-40B4-BE49-F238E27FC236}">
                    <a16:creationId xmlns:a16="http://schemas.microsoft.com/office/drawing/2014/main" id="{CF4FE475-73FA-402F-8DE1-EFA4106CCE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203" y="5454931"/>
                <a:ext cx="572049" cy="50039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ontent Placeholder 2">
                <a:extLst>
                  <a:ext uri="{FF2B5EF4-FFF2-40B4-BE49-F238E27FC236}">
                    <a16:creationId xmlns:a16="http://schemas.microsoft.com/office/drawing/2014/main" id="{6032A856-9F7E-4812-97AE-7259EBAC226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080388" y="2658346"/>
                <a:ext cx="1606658" cy="5003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 </a:t>
                </a:r>
              </a:p>
            </p:txBody>
          </p:sp>
        </mc:Choice>
        <mc:Fallback xmlns="">
          <p:sp>
            <p:nvSpPr>
              <p:cNvPr id="29" name="Content Placeholder 2">
                <a:extLst>
                  <a:ext uri="{FF2B5EF4-FFF2-40B4-BE49-F238E27FC236}">
                    <a16:creationId xmlns:a16="http://schemas.microsoft.com/office/drawing/2014/main" id="{6032A856-9F7E-4812-97AE-7259EBAC22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0388" y="2658346"/>
                <a:ext cx="1606658" cy="50039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Content Placeholder 2">
                <a:extLst>
                  <a:ext uri="{FF2B5EF4-FFF2-40B4-BE49-F238E27FC236}">
                    <a16:creationId xmlns:a16="http://schemas.microsoft.com/office/drawing/2014/main" id="{9019DEA2-BE15-477C-90EE-B1B53B77543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079968" y="3248878"/>
                <a:ext cx="1606658" cy="5003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 </a:t>
                </a:r>
              </a:p>
            </p:txBody>
          </p:sp>
        </mc:Choice>
        <mc:Fallback xmlns="">
          <p:sp>
            <p:nvSpPr>
              <p:cNvPr id="32" name="Content Placeholder 2">
                <a:extLst>
                  <a:ext uri="{FF2B5EF4-FFF2-40B4-BE49-F238E27FC236}">
                    <a16:creationId xmlns:a16="http://schemas.microsoft.com/office/drawing/2014/main" id="{9019DEA2-BE15-477C-90EE-B1B53B7754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9968" y="3248878"/>
                <a:ext cx="1606658" cy="50039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Content Placeholder 2">
                <a:extLst>
                  <a:ext uri="{FF2B5EF4-FFF2-40B4-BE49-F238E27FC236}">
                    <a16:creationId xmlns:a16="http://schemas.microsoft.com/office/drawing/2014/main" id="{419EF26E-DCEA-4708-943A-1B71FAF80F7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079968" y="3881937"/>
                <a:ext cx="1606658" cy="5003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 </a:t>
                </a:r>
              </a:p>
            </p:txBody>
          </p:sp>
        </mc:Choice>
        <mc:Fallback xmlns="">
          <p:sp>
            <p:nvSpPr>
              <p:cNvPr id="33" name="Content Placeholder 2">
                <a:extLst>
                  <a:ext uri="{FF2B5EF4-FFF2-40B4-BE49-F238E27FC236}">
                    <a16:creationId xmlns:a16="http://schemas.microsoft.com/office/drawing/2014/main" id="{419EF26E-DCEA-4708-943A-1B71FAF80F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9968" y="3881937"/>
                <a:ext cx="1606658" cy="50039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Content Placeholder 2">
                <a:extLst>
                  <a:ext uri="{FF2B5EF4-FFF2-40B4-BE49-F238E27FC236}">
                    <a16:creationId xmlns:a16="http://schemas.microsoft.com/office/drawing/2014/main" id="{D4027D6B-6D27-41F3-9634-6D90E31008E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079968" y="5139775"/>
                <a:ext cx="1606658" cy="5003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 </a:t>
                </a:r>
              </a:p>
            </p:txBody>
          </p:sp>
        </mc:Choice>
        <mc:Fallback xmlns="">
          <p:sp>
            <p:nvSpPr>
              <p:cNvPr id="34" name="Content Placeholder 2">
                <a:extLst>
                  <a:ext uri="{FF2B5EF4-FFF2-40B4-BE49-F238E27FC236}">
                    <a16:creationId xmlns:a16="http://schemas.microsoft.com/office/drawing/2014/main" id="{D4027D6B-6D27-41F3-9634-6D90E31008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9968" y="5139775"/>
                <a:ext cx="1606658" cy="50039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Content Placeholder 2">
                <a:extLst>
                  <a:ext uri="{FF2B5EF4-FFF2-40B4-BE49-F238E27FC236}">
                    <a16:creationId xmlns:a16="http://schemas.microsoft.com/office/drawing/2014/main" id="{29934098-24E9-4C48-83D9-5A078D74EB1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079968" y="5825610"/>
                <a:ext cx="1606658" cy="5003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 </a:t>
                </a:r>
              </a:p>
            </p:txBody>
          </p:sp>
        </mc:Choice>
        <mc:Fallback xmlns="">
          <p:sp>
            <p:nvSpPr>
              <p:cNvPr id="35" name="Content Placeholder 2">
                <a:extLst>
                  <a:ext uri="{FF2B5EF4-FFF2-40B4-BE49-F238E27FC236}">
                    <a16:creationId xmlns:a16="http://schemas.microsoft.com/office/drawing/2014/main" id="{29934098-24E9-4C48-83D9-5A078D74EB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9968" y="5825610"/>
                <a:ext cx="1606658" cy="50039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938543D9-E19A-4489-BEF4-F2B3C50A48D9}"/>
              </a:ext>
            </a:extLst>
          </p:cNvPr>
          <p:cNvCxnSpPr>
            <a:cxnSpLocks/>
            <a:stCxn id="25" idx="3"/>
            <a:endCxn id="29" idx="1"/>
          </p:cNvCxnSpPr>
          <p:nvPr/>
        </p:nvCxnSpPr>
        <p:spPr>
          <a:xfrm flipV="1">
            <a:off x="723254" y="2908542"/>
            <a:ext cx="3357134" cy="1117601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4757F8C-B06B-4FC0-97CF-7DB1E656064C}"/>
              </a:ext>
            </a:extLst>
          </p:cNvPr>
          <p:cNvCxnSpPr>
            <a:cxnSpLocks/>
            <a:stCxn id="24" idx="3"/>
            <a:endCxn id="32" idx="1"/>
          </p:cNvCxnSpPr>
          <p:nvPr/>
        </p:nvCxnSpPr>
        <p:spPr>
          <a:xfrm>
            <a:off x="784412" y="3212400"/>
            <a:ext cx="3295556" cy="286674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B84923A-AE8E-41FE-BDC6-11A4DDC1A20D}"/>
              </a:ext>
            </a:extLst>
          </p:cNvPr>
          <p:cNvCxnSpPr>
            <a:cxnSpLocks/>
            <a:stCxn id="24" idx="3"/>
            <a:endCxn id="33" idx="1"/>
          </p:cNvCxnSpPr>
          <p:nvPr/>
        </p:nvCxnSpPr>
        <p:spPr>
          <a:xfrm>
            <a:off x="784412" y="3212400"/>
            <a:ext cx="3295556" cy="919733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C5D28F17-F5A3-4725-859C-F75ABB5F0CD8}"/>
              </a:ext>
            </a:extLst>
          </p:cNvPr>
          <p:cNvCxnSpPr>
            <a:cxnSpLocks/>
            <a:stCxn id="25" idx="3"/>
          </p:cNvCxnSpPr>
          <p:nvPr/>
        </p:nvCxnSpPr>
        <p:spPr>
          <a:xfrm>
            <a:off x="723254" y="4026143"/>
            <a:ext cx="3219314" cy="1363828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A573C1D1-16D3-4FCE-A829-A3537613EA75}"/>
              </a:ext>
            </a:extLst>
          </p:cNvPr>
          <p:cNvCxnSpPr>
            <a:cxnSpLocks/>
            <a:stCxn id="25" idx="3"/>
          </p:cNvCxnSpPr>
          <p:nvPr/>
        </p:nvCxnSpPr>
        <p:spPr>
          <a:xfrm>
            <a:off x="723254" y="4026143"/>
            <a:ext cx="3234816" cy="811373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Content Placeholder 2">
                <a:extLst>
                  <a:ext uri="{FF2B5EF4-FFF2-40B4-BE49-F238E27FC236}">
                    <a16:creationId xmlns:a16="http://schemas.microsoft.com/office/drawing/2014/main" id="{123C5E42-0FDA-4719-AA45-F3E13136EDA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079968" y="4517986"/>
                <a:ext cx="1606658" cy="5003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 </a:t>
                </a:r>
              </a:p>
            </p:txBody>
          </p:sp>
        </mc:Choice>
        <mc:Fallback xmlns="">
          <p:sp>
            <p:nvSpPr>
              <p:cNvPr id="54" name="Content Placeholder 2">
                <a:extLst>
                  <a:ext uri="{FF2B5EF4-FFF2-40B4-BE49-F238E27FC236}">
                    <a16:creationId xmlns:a16="http://schemas.microsoft.com/office/drawing/2014/main" id="{123C5E42-0FDA-4719-AA45-F3E13136ED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9968" y="4517986"/>
                <a:ext cx="1606658" cy="500391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06DC6E45-F90A-4B1E-A131-529B8781C4C1}"/>
              </a:ext>
            </a:extLst>
          </p:cNvPr>
          <p:cNvCxnSpPr>
            <a:cxnSpLocks/>
            <a:stCxn id="26" idx="3"/>
          </p:cNvCxnSpPr>
          <p:nvPr/>
        </p:nvCxnSpPr>
        <p:spPr>
          <a:xfrm flipV="1">
            <a:off x="723253" y="4849560"/>
            <a:ext cx="3234817" cy="16075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DDE20D3A-E716-4EF5-A932-D86484622CC2}"/>
              </a:ext>
            </a:extLst>
          </p:cNvPr>
          <p:cNvCxnSpPr>
            <a:cxnSpLocks/>
            <a:stCxn id="26" idx="3"/>
            <a:endCxn id="32" idx="1"/>
          </p:cNvCxnSpPr>
          <p:nvPr/>
        </p:nvCxnSpPr>
        <p:spPr>
          <a:xfrm flipV="1">
            <a:off x="723253" y="3499074"/>
            <a:ext cx="3356715" cy="1366561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68A8D82B-48FD-4515-905E-1CDA7A888A12}"/>
              </a:ext>
            </a:extLst>
          </p:cNvPr>
          <p:cNvCxnSpPr>
            <a:cxnSpLocks/>
            <a:stCxn id="26" idx="3"/>
            <a:endCxn id="35" idx="1"/>
          </p:cNvCxnSpPr>
          <p:nvPr/>
        </p:nvCxnSpPr>
        <p:spPr>
          <a:xfrm>
            <a:off x="723253" y="4865635"/>
            <a:ext cx="3356715" cy="1210171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E25D6FED-B335-4728-A71C-BB28A1A0E70E}"/>
              </a:ext>
            </a:extLst>
          </p:cNvPr>
          <p:cNvCxnSpPr>
            <a:cxnSpLocks/>
            <a:stCxn id="27" idx="3"/>
            <a:endCxn id="33" idx="1"/>
          </p:cNvCxnSpPr>
          <p:nvPr/>
        </p:nvCxnSpPr>
        <p:spPr>
          <a:xfrm flipV="1">
            <a:off x="723252" y="4132133"/>
            <a:ext cx="3356716" cy="1572994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06391A36-8627-470D-A6FC-736056DC01FA}"/>
              </a:ext>
            </a:extLst>
          </p:cNvPr>
          <p:cNvCxnSpPr>
            <a:cxnSpLocks/>
            <a:stCxn id="27" idx="3"/>
          </p:cNvCxnSpPr>
          <p:nvPr/>
        </p:nvCxnSpPr>
        <p:spPr>
          <a:xfrm flipV="1">
            <a:off x="723252" y="5389970"/>
            <a:ext cx="3161656" cy="315157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6E281D5A-5930-4D7C-AD04-E670458541BB}"/>
              </a:ext>
            </a:extLst>
          </p:cNvPr>
          <p:cNvCxnSpPr>
            <a:cxnSpLocks/>
            <a:stCxn id="27" idx="3"/>
            <a:endCxn id="35" idx="1"/>
          </p:cNvCxnSpPr>
          <p:nvPr/>
        </p:nvCxnSpPr>
        <p:spPr>
          <a:xfrm>
            <a:off x="723252" y="5705127"/>
            <a:ext cx="3356716" cy="370679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8583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4412" y="1149531"/>
                <a:ext cx="10515600" cy="554387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3200" dirty="0"/>
                  <a:t>Example: Similarity Join</a:t>
                </a:r>
                <a:endParaRPr lang="en-US" sz="3200" b="1" dirty="0"/>
              </a:p>
              <a:p>
                <a:r>
                  <a:rPr lang="en-US" dirty="0"/>
                  <a:t>Naïve algorithm does not scale!</a:t>
                </a:r>
              </a:p>
              <a:p>
                <a:r>
                  <a:rPr lang="en-US" dirty="0"/>
                  <a:t>Map process: Create key-value pairs </a:t>
                </a:r>
              </a:p>
              <a:p>
                <a:pPr lvl="1"/>
                <a:r>
                  <a:rPr lang="en-US" b="0" dirty="0"/>
                  <a:t>(</a:t>
                </a:r>
                <a:r>
                  <a:rPr lang="en-US" b="0" dirty="0" err="1"/>
                  <a:t>i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)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∈{1,2,…,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n key-value pairs</a:t>
                </a:r>
              </a:p>
              <a:p>
                <a:r>
                  <a:rPr lang="en-US" dirty="0"/>
                  <a:t>Reduce process: Similarity join </a:t>
                </a: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US" dirty="0"/>
                          <m:t>i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,.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⋈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j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.,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,.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.,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Number of reducers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−1)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b="1" dirty="0"/>
                  <a:t>Replication rate</a:t>
                </a:r>
                <a:r>
                  <a:rPr lang="en-US" dirty="0"/>
                  <a:t>, is number of copies of each key-value pair emitted by map process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−1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b="0" dirty="0"/>
              </a:p>
              <a:p>
                <a:r>
                  <a:rPr lang="en-US" dirty="0"/>
                  <a:t>This is </a:t>
                </a:r>
                <a:r>
                  <a:rPr lang="en-US" b="1" dirty="0"/>
                  <a:t>not a scalable algorithm</a:t>
                </a:r>
                <a:r>
                  <a:rPr lang="en-US" dirty="0"/>
                  <a:t> at scale!</a:t>
                </a:r>
                <a:endParaRPr lang="en-US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4412" y="1149531"/>
                <a:ext cx="10515600" cy="5543877"/>
              </a:xfrm>
              <a:blipFill>
                <a:blip r:embed="rId2"/>
                <a:stretch>
                  <a:fillRect l="-1507" t="-23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Map Reduce Algorithm</a:t>
            </a:r>
          </a:p>
        </p:txBody>
      </p:sp>
    </p:spTree>
    <p:extLst>
      <p:ext uri="{BB962C8B-B14F-4D97-AF65-F5344CB8AC3E}">
        <p14:creationId xmlns:p14="http://schemas.microsoft.com/office/powerpoint/2010/main" val="4235964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4412" y="1324928"/>
                <a:ext cx="10515600" cy="5368480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sz="3200" dirty="0"/>
                  <a:t>Example: Similarity Join</a:t>
                </a:r>
                <a:endParaRPr lang="en-US" sz="3200" b="1" dirty="0"/>
              </a:p>
              <a:p>
                <a:r>
                  <a:rPr lang="en-US" dirty="0"/>
                  <a:t>Divide data into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dirty="0"/>
                  <a:t> groups of size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m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Map process: Create key-value pairs for each of the groups</a:t>
                </a:r>
              </a:p>
              <a:p>
                <a:pPr lvl="1"/>
                <a:r>
                  <a:rPr lang="en-US" b="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)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∈{1,2,…,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g key-value pairs</a:t>
                </a:r>
              </a:p>
              <a:p>
                <a:r>
                  <a:rPr lang="en-US" dirty="0"/>
                  <a:t>Reduce process: Similarity join </a:t>
                </a: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,.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⋈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j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.,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,.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.,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j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b="1" dirty="0"/>
                  <a:t>Number of reducers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−1)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b="1" dirty="0"/>
                  <a:t>Replication rate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−1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b="0" dirty="0"/>
              </a:p>
              <a:p>
                <a:pPr lvl="1"/>
                <a:r>
                  <a:rPr lang="en-US" b="0" dirty="0"/>
                  <a:t>Must also reduce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b="0" dirty="0"/>
                  <a:t>, within group similarity,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0" dirty="0"/>
                  <a:t> operation   </a:t>
                </a:r>
              </a:p>
              <a:p>
                <a:r>
                  <a:rPr lang="en-US" dirty="0"/>
                  <a:t>A much better algorithm! </a:t>
                </a:r>
                <a:endParaRPr lang="en-US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4412" y="1324928"/>
                <a:ext cx="10515600" cy="5368480"/>
              </a:xfrm>
              <a:blipFill>
                <a:blip r:embed="rId2"/>
                <a:stretch>
                  <a:fillRect l="-1507" t="-30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Map Reduce Algorithm</a:t>
            </a:r>
          </a:p>
        </p:txBody>
      </p:sp>
    </p:spTree>
    <p:extLst>
      <p:ext uri="{BB962C8B-B14F-4D97-AF65-F5344CB8AC3E}">
        <p14:creationId xmlns:p14="http://schemas.microsoft.com/office/powerpoint/2010/main" val="14977134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4411" y="1170432"/>
                <a:ext cx="11185915" cy="5261719"/>
              </a:xfrm>
            </p:spPr>
            <p:txBody>
              <a:bodyPr>
                <a:normAutofit fontScale="85000" lnSpcReduction="10000"/>
              </a:bodyPr>
              <a:lstStyle/>
              <a:p>
                <a:pPr marL="0" indent="0">
                  <a:buNone/>
                </a:pPr>
                <a:r>
                  <a:rPr lang="en-US" sz="3300" dirty="0"/>
                  <a:t>Example: Matrix multiplication  </a:t>
                </a:r>
                <a:endParaRPr lang="en-US" sz="3300" b="1" dirty="0"/>
              </a:p>
              <a:p>
                <a:r>
                  <a:rPr lang="en-US" dirty="0"/>
                  <a:t>Matrix multiplication was the original purpose of the MapReduce algorithm   </a:t>
                </a:r>
              </a:p>
              <a:p>
                <a:r>
                  <a:rPr lang="en-US" dirty="0"/>
                  <a:t>Compute the matrix product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C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𝐴𝐵</m:t>
                    </m:r>
                  </m:oMath>
                </a14:m>
                <a:endParaRPr lang="en-US" b="0" dirty="0"/>
              </a:p>
              <a:p>
                <a:r>
                  <a:rPr lang="en-US" dirty="0"/>
                  <a:t>Each element,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, of the result is the sum of the product of the row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by column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dirty="0"/>
                  <a:t> </a:t>
                </a:r>
                <a:endParaRPr lang="en-US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b="0" dirty="0"/>
              </a:p>
              <a:p>
                <a:r>
                  <a:rPr lang="en-US" sz="3300" dirty="0"/>
                  <a:t>Represent each element of the matrix as a tuple (id, </a:t>
                </a:r>
                <a:r>
                  <a:rPr lang="en-US" sz="3300" dirty="0" err="1"/>
                  <a:t>i</a:t>
                </a:r>
                <a:r>
                  <a:rPr lang="en-US" sz="3300" dirty="0"/>
                  <a:t>, j,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3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300" b="0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33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3300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300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3300" dirty="0"/>
                  <a:t>)  </a:t>
                </a:r>
                <a:r>
                  <a:rPr lang="en-US" dirty="0"/>
                  <a:t> </a:t>
                </a:r>
              </a:p>
              <a:p>
                <a:pPr lvl="1"/>
                <a:r>
                  <a:rPr lang="en-US" sz="2800" dirty="0"/>
                  <a:t>id = identifier of the matrix – {A,B} </a:t>
                </a:r>
                <a:r>
                  <a:rPr lang="en-US" sz="2800"/>
                  <a:t>- binary  </a:t>
                </a:r>
                <a:endParaRPr lang="en-US" sz="2800" dirty="0"/>
              </a:p>
              <a:p>
                <a:pPr lvl="1"/>
                <a:r>
                  <a:rPr lang="en-US" sz="2800" dirty="0" err="1"/>
                  <a:t>i</a:t>
                </a:r>
                <a:r>
                  <a:rPr lang="en-US" sz="2800" dirty="0"/>
                  <a:t> = row index   </a:t>
                </a:r>
              </a:p>
              <a:p>
                <a:pPr lvl="1"/>
                <a:r>
                  <a:rPr lang="en-US" sz="2800" dirty="0"/>
                  <a:t>j = column index  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dirty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800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800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i="1" dirty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8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800" dirty="0"/>
                  <a:t>= value </a:t>
                </a:r>
              </a:p>
              <a:p>
                <a:r>
                  <a:rPr lang="en-US" sz="3300" dirty="0"/>
                  <a:t>In many situations the matrix is </a:t>
                </a:r>
                <a:r>
                  <a:rPr lang="en-US" sz="3300" b="1" dirty="0"/>
                  <a:t>sparse</a:t>
                </a:r>
                <a:r>
                  <a:rPr lang="en-US" sz="3300" dirty="0"/>
                  <a:t>: e.g. most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3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300" i="1" dirty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3300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3300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300" i="1" dirty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3300" b="0" i="1" dirty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33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4411" y="1170432"/>
                <a:ext cx="11185915" cy="5261719"/>
              </a:xfrm>
              <a:blipFill>
                <a:blip r:embed="rId2"/>
                <a:stretch>
                  <a:fillRect l="-1144" t="-2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Map Reduce Algorithm</a:t>
            </a:r>
          </a:p>
        </p:txBody>
      </p:sp>
    </p:spTree>
    <p:extLst>
      <p:ext uri="{BB962C8B-B14F-4D97-AF65-F5344CB8AC3E}">
        <p14:creationId xmlns:p14="http://schemas.microsoft.com/office/powerpoint/2010/main" val="890115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4412" y="1324928"/>
                <a:ext cx="10515600" cy="495851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3200" dirty="0"/>
                  <a:t>Example: Matrix multiplication  </a:t>
                </a:r>
                <a:endParaRPr lang="en-US" sz="3200" b="1" dirty="0"/>
              </a:p>
              <a:p>
                <a:r>
                  <a:rPr lang="en-US" dirty="0"/>
                  <a:t>In many situations the matrix is </a:t>
                </a:r>
                <a:r>
                  <a:rPr lang="en-US" b="1" dirty="0"/>
                  <a:t>sparse</a:t>
                </a:r>
                <a:r>
                  <a:rPr lang="en-US" dirty="0"/>
                  <a:t>: e.g. most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r>
                  <a:rPr lang="en-US" sz="3300" dirty="0"/>
                  <a:t>Represent each element of the matrix as key-value pair: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3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300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3300" b="0" i="1" dirty="0" smtClean="0">
                            <a:latin typeface="Cambria Math" panose="02040503050406030204" pitchFamily="18" charset="0"/>
                          </a:rPr>
                          <m:t>𝑖𝑑</m:t>
                        </m:r>
                        <m:r>
                          <a:rPr lang="en-US" sz="3300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3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3300" b="0" i="1" dirty="0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3300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3300" b="0" i="1" dirty="0" smtClean="0">
                            <a:latin typeface="Cambria Math" panose="02040503050406030204" pitchFamily="18" charset="0"/>
                          </a:rPr>
                          <m:t>, (</m:t>
                        </m:r>
                        <m:r>
                          <a:rPr lang="en-US" sz="3300" i="1" dirty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3300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3300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300" i="1" dirty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3300" b="0" i="0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300" dirty="0"/>
                  <a:t>)  </a:t>
                </a:r>
                <a:r>
                  <a:rPr lang="en-US" dirty="0"/>
                  <a:t> </a:t>
                </a:r>
              </a:p>
              <a:p>
                <a:pPr lvl="1"/>
                <a:r>
                  <a:rPr lang="en-US" sz="2800" dirty="0"/>
                  <a:t>id = array ID. {A,B}</a:t>
                </a:r>
              </a:p>
              <a:p>
                <a:pPr lvl="1"/>
                <a:r>
                  <a:rPr lang="en-US" sz="2800" dirty="0" err="1"/>
                  <a:t>i</a:t>
                </a:r>
                <a:r>
                  <a:rPr lang="en-US" sz="2800" dirty="0"/>
                  <a:t> = row index   </a:t>
                </a:r>
              </a:p>
              <a:p>
                <a:pPr lvl="1"/>
                <a:r>
                  <a:rPr lang="en-US" sz="2800" dirty="0"/>
                  <a:t>j = column index  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dirty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800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800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i="1" dirty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8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800" dirty="0"/>
                  <a:t>= value </a:t>
                </a:r>
              </a:p>
              <a:p>
                <a:r>
                  <a:rPr lang="en-US" dirty="0"/>
                  <a:t>Only store key-values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dirty="0"/>
              </a:p>
              <a:p>
                <a:pPr lvl="1"/>
                <a:r>
                  <a:rPr lang="en-US" sz="2800" dirty="0"/>
                  <a:t>Sometime called the </a:t>
                </a:r>
                <a:r>
                  <a:rPr lang="en-US" sz="2800" b="1" dirty="0"/>
                  <a:t>Yale representation </a:t>
                </a:r>
                <a:r>
                  <a:rPr lang="en-US" sz="2800" dirty="0"/>
                  <a:t>for a sparse matrix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4412" y="1324928"/>
                <a:ext cx="10515600" cy="4958516"/>
              </a:xfrm>
              <a:blipFill>
                <a:blip r:embed="rId2"/>
                <a:stretch>
                  <a:fillRect l="-1507" t="-2580" b="-3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Map Reduce Algorithm</a:t>
            </a:r>
          </a:p>
        </p:txBody>
      </p:sp>
    </p:spTree>
    <p:extLst>
      <p:ext uri="{BB962C8B-B14F-4D97-AF65-F5344CB8AC3E}">
        <p14:creationId xmlns:p14="http://schemas.microsoft.com/office/powerpoint/2010/main" val="17043389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4412" y="1324928"/>
                <a:ext cx="10515600" cy="495851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Example: Matrix multiplication  </a:t>
                </a:r>
                <a:endParaRPr lang="en-US" b="1" dirty="0"/>
              </a:p>
              <a:p>
                <a:r>
                  <a:rPr lang="en-US" dirty="0"/>
                  <a:t>Can reformulate this problem:</a:t>
                </a:r>
                <a:endParaRPr lang="en-US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𝑘𝑗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∀ 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𝑖𝑘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</m:nary>
                    </m:oMath>
                  </m:oMathPara>
                </a14:m>
                <a:endParaRPr lang="en-US" b="0" dirty="0"/>
              </a:p>
              <a:p>
                <a:r>
                  <a:rPr lang="en-US" dirty="0"/>
                  <a:t>Where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=</m:t>
                    </m:r>
                  </m:oMath>
                </a14:m>
                <a:r>
                  <a:rPr lang="en-US" sz="2800" dirty="0"/>
                  <a:t> the dot or inner product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</m:sub>
                    </m:sSub>
                  </m:oMath>
                </a14:m>
                <a:r>
                  <a:rPr lang="en-US" sz="2800" dirty="0"/>
                  <a:t> = </a:t>
                </a:r>
                <a:r>
                  <a:rPr lang="en-US" sz="2800" dirty="0" err="1"/>
                  <a:t>i</a:t>
                </a:r>
                <a:r>
                  <a:rPr lang="en-US" sz="2800" baseline="30000" dirty="0" err="1"/>
                  <a:t>th</a:t>
                </a:r>
                <a:r>
                  <a:rPr lang="en-US" sz="2800" dirty="0"/>
                  <a:t> row of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2800" dirty="0"/>
                  <a:t>   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800" dirty="0"/>
                  <a:t> = </a:t>
                </a:r>
                <a:r>
                  <a:rPr lang="en-US" sz="2800" dirty="0" err="1"/>
                  <a:t>j</a:t>
                </a:r>
                <a:r>
                  <a:rPr lang="en-US" sz="2800" baseline="30000" dirty="0" err="1"/>
                  <a:t>th</a:t>
                </a:r>
                <a:r>
                  <a:rPr lang="en-US" sz="2800" dirty="0"/>
                  <a:t> column of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2800" dirty="0"/>
                  <a:t>    </a:t>
                </a:r>
              </a:p>
              <a:p>
                <a:r>
                  <a:rPr lang="en-US" dirty="0"/>
                  <a:t>Notice there is a common key,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, for each multiplication operation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4412" y="1324928"/>
                <a:ext cx="10515600" cy="4958516"/>
              </a:xfrm>
              <a:blipFill>
                <a:blip r:embed="rId2"/>
                <a:stretch>
                  <a:fillRect l="-1217" t="-19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Map Reduce Algorithm</a:t>
            </a:r>
          </a:p>
        </p:txBody>
      </p:sp>
    </p:spTree>
    <p:extLst>
      <p:ext uri="{BB962C8B-B14F-4D97-AF65-F5344CB8AC3E}">
        <p14:creationId xmlns:p14="http://schemas.microsoft.com/office/powerpoint/2010/main" val="15476276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30623" y="1091846"/>
                <a:ext cx="10515600" cy="227888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Example: Matrix multiplication  </a:t>
                </a:r>
                <a:endParaRPr lang="en-US" b="1" dirty="0"/>
              </a:p>
              <a:p>
                <a:r>
                  <a:rPr lang="en-US" dirty="0"/>
                  <a:t>Can reformulate this problem:</a:t>
                </a:r>
                <a:endParaRPr lang="en-US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𝑘𝑗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30623" y="1091846"/>
                <a:ext cx="10515600" cy="2278884"/>
              </a:xfrm>
              <a:blipFill>
                <a:blip r:embed="rId2"/>
                <a:stretch>
                  <a:fillRect l="-1217" t="-42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Map Reduce Algorithm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217E70E-2374-4F5A-A367-1C9AFAD2DEA3}"/>
              </a:ext>
            </a:extLst>
          </p:cNvPr>
          <p:cNvSpPr/>
          <p:nvPr/>
        </p:nvSpPr>
        <p:spPr>
          <a:xfrm>
            <a:off x="8157485" y="3747869"/>
            <a:ext cx="2638884" cy="2696359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FC8B556-28C6-4F4C-A294-77A8CB04D816}"/>
              </a:ext>
            </a:extLst>
          </p:cNvPr>
          <p:cNvSpPr/>
          <p:nvPr/>
        </p:nvSpPr>
        <p:spPr>
          <a:xfrm>
            <a:off x="1009254" y="3747869"/>
            <a:ext cx="2638884" cy="264257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2ABCB31-1EDB-4C34-B071-5FD12568DCFA}"/>
              </a:ext>
            </a:extLst>
          </p:cNvPr>
          <p:cNvSpPr/>
          <p:nvPr/>
        </p:nvSpPr>
        <p:spPr>
          <a:xfrm>
            <a:off x="4315600" y="3747869"/>
            <a:ext cx="2578577" cy="264257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911CE0B-7236-4B0C-A1F6-2404662D2C61}"/>
                  </a:ext>
                </a:extLst>
              </p:cNvPr>
              <p:cNvSpPr txBox="1"/>
              <p:nvPr/>
            </p:nvSpPr>
            <p:spPr>
              <a:xfrm>
                <a:off x="7034237" y="4630491"/>
                <a:ext cx="947406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911CE0B-7236-4B0C-A1F6-2404662D2C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4237" y="4630491"/>
                <a:ext cx="947406" cy="6463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>
            <a:extLst>
              <a:ext uri="{FF2B5EF4-FFF2-40B4-BE49-F238E27FC236}">
                <a16:creationId xmlns:a16="http://schemas.microsoft.com/office/drawing/2014/main" id="{84691E7F-E1D6-4851-92A9-A2E6F76868E4}"/>
              </a:ext>
            </a:extLst>
          </p:cNvPr>
          <p:cNvSpPr/>
          <p:nvPr/>
        </p:nvSpPr>
        <p:spPr>
          <a:xfrm>
            <a:off x="1009254" y="4692452"/>
            <a:ext cx="2638884" cy="446649"/>
          </a:xfrm>
          <a:prstGeom prst="rect">
            <a:avLst/>
          </a:prstGeom>
          <a:solidFill>
            <a:schemeClr val="bg2">
              <a:lumMod val="90000"/>
            </a:schemeClr>
          </a:solidFill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94F1A08-97C0-47D3-BAC0-FADCC705F4BC}"/>
              </a:ext>
            </a:extLst>
          </p:cNvPr>
          <p:cNvSpPr/>
          <p:nvPr/>
        </p:nvSpPr>
        <p:spPr>
          <a:xfrm rot="5400000">
            <a:off x="4234418" y="4833927"/>
            <a:ext cx="2638884" cy="466768"/>
          </a:xfrm>
          <a:prstGeom prst="rect">
            <a:avLst/>
          </a:prstGeom>
          <a:solidFill>
            <a:schemeClr val="bg2">
              <a:lumMod val="90000"/>
            </a:schemeClr>
          </a:solidFill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8660AC0-8FA5-4162-9035-556C1E9B62BD}"/>
              </a:ext>
            </a:extLst>
          </p:cNvPr>
          <p:cNvSpPr/>
          <p:nvPr/>
        </p:nvSpPr>
        <p:spPr>
          <a:xfrm>
            <a:off x="8157485" y="4692453"/>
            <a:ext cx="2638884" cy="374858"/>
          </a:xfrm>
          <a:prstGeom prst="rect">
            <a:avLst/>
          </a:prstGeom>
          <a:solidFill>
            <a:schemeClr val="bg2">
              <a:lumMod val="90000"/>
            </a:schemeClr>
          </a:solidFill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FD8A83D-8EBC-4DEE-A214-0394A2626D2D}"/>
              </a:ext>
            </a:extLst>
          </p:cNvPr>
          <p:cNvSpPr/>
          <p:nvPr/>
        </p:nvSpPr>
        <p:spPr>
          <a:xfrm rot="5400000">
            <a:off x="7947636" y="4886200"/>
            <a:ext cx="2638884" cy="419697"/>
          </a:xfrm>
          <a:prstGeom prst="rect">
            <a:avLst/>
          </a:prstGeom>
          <a:solidFill>
            <a:schemeClr val="bg2">
              <a:lumMod val="90000"/>
            </a:schemeClr>
          </a:solidFill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835D777-9669-4756-A2CA-8403E6453E57}"/>
              </a:ext>
            </a:extLst>
          </p:cNvPr>
          <p:cNvSpPr/>
          <p:nvPr/>
        </p:nvSpPr>
        <p:spPr>
          <a:xfrm>
            <a:off x="9071884" y="4692453"/>
            <a:ext cx="391188" cy="411959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F7E8EA2-0D34-4B39-97E4-447CBE556675}"/>
                  </a:ext>
                </a:extLst>
              </p:cNvPr>
              <p:cNvSpPr txBox="1"/>
              <p:nvPr/>
            </p:nvSpPr>
            <p:spPr>
              <a:xfrm>
                <a:off x="1814856" y="4581192"/>
                <a:ext cx="51384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F7E8EA2-0D34-4B39-97E4-447CBE5566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4856" y="4581192"/>
                <a:ext cx="513840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0E831D2-3F16-47E1-BD3D-2CC9A046C2A7}"/>
                  </a:ext>
                </a:extLst>
              </p:cNvPr>
              <p:cNvSpPr txBox="1"/>
              <p:nvPr/>
            </p:nvSpPr>
            <p:spPr>
              <a:xfrm>
                <a:off x="5273405" y="4581192"/>
                <a:ext cx="513840" cy="5579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0E831D2-3F16-47E1-BD3D-2CC9A046C2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3405" y="4581192"/>
                <a:ext cx="513840" cy="5579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1721295-CE0A-4D03-A1F4-36C0821CE480}"/>
                  </a:ext>
                </a:extLst>
              </p:cNvPr>
              <p:cNvSpPr txBox="1"/>
              <p:nvPr/>
            </p:nvSpPr>
            <p:spPr>
              <a:xfrm>
                <a:off x="8454132" y="4961149"/>
                <a:ext cx="636079" cy="5579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1721295-CE0A-4D03-A1F4-36C0821CE4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4132" y="4961149"/>
                <a:ext cx="636079" cy="5579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55087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  <p:bldP spid="7" grpId="0" animBg="1"/>
      <p:bldP spid="8" grpId="0"/>
      <p:bldP spid="16" grpId="0" animBg="1"/>
      <p:bldP spid="17" grpId="0" animBg="1"/>
      <p:bldP spid="10" grpId="0" animBg="1"/>
      <p:bldP spid="11" grpId="0" animBg="1"/>
      <p:bldP spid="4" grpId="0" animBg="1"/>
      <p:bldP spid="18" grpId="0"/>
      <p:bldP spid="19" grpId="0"/>
      <p:bldP spid="20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37917" y="994298"/>
                <a:ext cx="10515600" cy="2184433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US" sz="3200" dirty="0"/>
                  <a:t>Example: Matrix multiplication  </a:t>
                </a:r>
                <a:endParaRPr lang="en-US" sz="3200" b="1" dirty="0"/>
              </a:p>
              <a:p>
                <a:r>
                  <a:rPr lang="en-US" dirty="0"/>
                  <a:t>Consider a 2x2 matrix multiplication example: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𝑏𝑔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𝑎𝑓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𝑏h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𝑑𝑔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𝑐𝑓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𝑑h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37917" y="994298"/>
                <a:ext cx="10515600" cy="2184433"/>
              </a:xfrm>
              <a:blipFill>
                <a:blip r:embed="rId2"/>
                <a:stretch>
                  <a:fillRect l="-1333" t="-7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Map Reduce Algorithm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8620C89-9B12-41CF-815F-7D531C3647F1}"/>
              </a:ext>
            </a:extLst>
          </p:cNvPr>
          <p:cNvSpPr txBox="1"/>
          <p:nvPr/>
        </p:nvSpPr>
        <p:spPr>
          <a:xfrm>
            <a:off x="481283" y="2794110"/>
            <a:ext cx="475281" cy="39446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000"/>
              </a:spcAft>
            </a:pPr>
            <a:r>
              <a:rPr lang="en-US" sz="2400" dirty="0"/>
              <a:t>a</a:t>
            </a:r>
          </a:p>
          <a:p>
            <a:pPr>
              <a:spcAft>
                <a:spcPts val="1000"/>
              </a:spcAft>
            </a:pPr>
            <a:r>
              <a:rPr lang="en-US" sz="2400" dirty="0"/>
              <a:t>b</a:t>
            </a:r>
          </a:p>
          <a:p>
            <a:pPr>
              <a:spcAft>
                <a:spcPts val="1000"/>
              </a:spcAft>
            </a:pPr>
            <a:r>
              <a:rPr lang="en-US" sz="2400" dirty="0"/>
              <a:t>c</a:t>
            </a:r>
          </a:p>
          <a:p>
            <a:pPr>
              <a:spcAft>
                <a:spcPts val="1000"/>
              </a:spcAft>
            </a:pPr>
            <a:r>
              <a:rPr lang="en-US" sz="2400" dirty="0"/>
              <a:t>d</a:t>
            </a:r>
          </a:p>
          <a:p>
            <a:pPr>
              <a:spcAft>
                <a:spcPts val="1000"/>
              </a:spcAft>
            </a:pPr>
            <a:r>
              <a:rPr lang="en-US" sz="2400" dirty="0"/>
              <a:t>e</a:t>
            </a:r>
          </a:p>
          <a:p>
            <a:pPr>
              <a:spcAft>
                <a:spcPts val="1000"/>
              </a:spcAft>
            </a:pPr>
            <a:r>
              <a:rPr lang="en-US" sz="2400" dirty="0"/>
              <a:t>f</a:t>
            </a:r>
          </a:p>
          <a:p>
            <a:pPr>
              <a:spcAft>
                <a:spcPts val="1000"/>
              </a:spcAft>
            </a:pPr>
            <a:r>
              <a:rPr lang="en-US" sz="2400" dirty="0"/>
              <a:t>g</a:t>
            </a:r>
          </a:p>
          <a:p>
            <a:pPr>
              <a:spcAft>
                <a:spcPts val="1000"/>
              </a:spcAft>
            </a:pPr>
            <a:r>
              <a:rPr lang="en-US" sz="2400" dirty="0"/>
              <a:t>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8AD0BA-88A6-4E84-88BC-53E1515C0877}"/>
              </a:ext>
            </a:extLst>
          </p:cNvPr>
          <p:cNvSpPr txBox="1"/>
          <p:nvPr/>
        </p:nvSpPr>
        <p:spPr>
          <a:xfrm>
            <a:off x="4714903" y="3718490"/>
            <a:ext cx="475281" cy="1954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000"/>
              </a:spcAft>
            </a:pPr>
            <a:r>
              <a:rPr lang="en-US" sz="2400" dirty="0"/>
              <a:t>w</a:t>
            </a:r>
          </a:p>
          <a:p>
            <a:pPr>
              <a:spcAft>
                <a:spcPts val="1000"/>
              </a:spcAft>
            </a:pPr>
            <a:r>
              <a:rPr lang="en-US" sz="2400" dirty="0"/>
              <a:t>x</a:t>
            </a:r>
          </a:p>
          <a:p>
            <a:pPr>
              <a:spcAft>
                <a:spcPts val="1000"/>
              </a:spcAft>
            </a:pPr>
            <a:r>
              <a:rPr lang="en-US" sz="2400" dirty="0"/>
              <a:t>y</a:t>
            </a:r>
          </a:p>
          <a:p>
            <a:pPr>
              <a:spcAft>
                <a:spcPts val="1000"/>
              </a:spcAft>
            </a:pPr>
            <a:r>
              <a:rPr lang="en-US" sz="2400" dirty="0"/>
              <a:t>z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EFB535F-14BD-43EE-8056-3723A299F9E0}"/>
              </a:ext>
            </a:extLst>
          </p:cNvPr>
          <p:cNvCxnSpPr/>
          <p:nvPr/>
        </p:nvCxnSpPr>
        <p:spPr>
          <a:xfrm>
            <a:off x="884238" y="3083411"/>
            <a:ext cx="3688597" cy="88857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0A6FAAB-4141-4608-86D8-28C780DC17A7}"/>
              </a:ext>
            </a:extLst>
          </p:cNvPr>
          <p:cNvCxnSpPr>
            <a:cxnSpLocks/>
          </p:cNvCxnSpPr>
          <p:nvPr/>
        </p:nvCxnSpPr>
        <p:spPr>
          <a:xfrm>
            <a:off x="884238" y="3083411"/>
            <a:ext cx="3688597" cy="1376944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7F0663E-0380-458C-BAAF-94C52D410E05}"/>
              </a:ext>
            </a:extLst>
          </p:cNvPr>
          <p:cNvCxnSpPr>
            <a:cxnSpLocks/>
          </p:cNvCxnSpPr>
          <p:nvPr/>
        </p:nvCxnSpPr>
        <p:spPr>
          <a:xfrm flipV="1">
            <a:off x="973999" y="3959524"/>
            <a:ext cx="3581400" cy="1070803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8D37332-3015-48E9-9BB7-8CB26767C80F}"/>
              </a:ext>
            </a:extLst>
          </p:cNvPr>
          <p:cNvCxnSpPr>
            <a:cxnSpLocks/>
          </p:cNvCxnSpPr>
          <p:nvPr/>
        </p:nvCxnSpPr>
        <p:spPr>
          <a:xfrm flipV="1">
            <a:off x="973999" y="5013849"/>
            <a:ext cx="3648970" cy="16479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B61FFA5-9F67-45A0-B41B-4FD1C565ED5C}"/>
              </a:ext>
            </a:extLst>
          </p:cNvPr>
          <p:cNvCxnSpPr>
            <a:cxnSpLocks/>
          </p:cNvCxnSpPr>
          <p:nvPr/>
        </p:nvCxnSpPr>
        <p:spPr>
          <a:xfrm>
            <a:off x="920401" y="3518085"/>
            <a:ext cx="3652434" cy="45389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81057A4-B3E0-41C8-A1FB-7899FA7DF79B}"/>
              </a:ext>
            </a:extLst>
          </p:cNvPr>
          <p:cNvCxnSpPr>
            <a:cxnSpLocks/>
          </p:cNvCxnSpPr>
          <p:nvPr/>
        </p:nvCxnSpPr>
        <p:spPr>
          <a:xfrm>
            <a:off x="938483" y="3511857"/>
            <a:ext cx="3616916" cy="948498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B59302E-2845-45E9-AB75-E246E63A907F}"/>
              </a:ext>
            </a:extLst>
          </p:cNvPr>
          <p:cNvCxnSpPr>
            <a:cxnSpLocks/>
          </p:cNvCxnSpPr>
          <p:nvPr/>
        </p:nvCxnSpPr>
        <p:spPr>
          <a:xfrm>
            <a:off x="920401" y="4090801"/>
            <a:ext cx="3652434" cy="923047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C5501C7-E7DC-4C43-8DB3-C880F8A87D54}"/>
              </a:ext>
            </a:extLst>
          </p:cNvPr>
          <p:cNvCxnSpPr>
            <a:cxnSpLocks/>
          </p:cNvCxnSpPr>
          <p:nvPr/>
        </p:nvCxnSpPr>
        <p:spPr>
          <a:xfrm>
            <a:off x="870267" y="4074322"/>
            <a:ext cx="3720003" cy="1337005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AC97497-27F7-45E7-B073-EA8AA75B909B}"/>
              </a:ext>
            </a:extLst>
          </p:cNvPr>
          <p:cNvCxnSpPr>
            <a:cxnSpLocks/>
          </p:cNvCxnSpPr>
          <p:nvPr/>
        </p:nvCxnSpPr>
        <p:spPr>
          <a:xfrm>
            <a:off x="973999" y="4525475"/>
            <a:ext cx="3581400" cy="504852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A6A924E-5EDD-41CB-8A56-2B55397B4DA3}"/>
              </a:ext>
            </a:extLst>
          </p:cNvPr>
          <p:cNvCxnSpPr>
            <a:cxnSpLocks/>
          </p:cNvCxnSpPr>
          <p:nvPr/>
        </p:nvCxnSpPr>
        <p:spPr>
          <a:xfrm>
            <a:off x="956563" y="4525474"/>
            <a:ext cx="3666406" cy="902332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4EB170AE-CB8E-4CEF-8B33-5F3F4F42FA9E}"/>
              </a:ext>
            </a:extLst>
          </p:cNvPr>
          <p:cNvCxnSpPr>
            <a:cxnSpLocks/>
          </p:cNvCxnSpPr>
          <p:nvPr/>
        </p:nvCxnSpPr>
        <p:spPr>
          <a:xfrm flipV="1">
            <a:off x="992727" y="4474317"/>
            <a:ext cx="3580108" cy="990684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4BE34FBB-C614-4ED8-985D-19D4CA0CBEE4}"/>
              </a:ext>
            </a:extLst>
          </p:cNvPr>
          <p:cNvCxnSpPr>
            <a:cxnSpLocks/>
          </p:cNvCxnSpPr>
          <p:nvPr/>
        </p:nvCxnSpPr>
        <p:spPr>
          <a:xfrm flipV="1">
            <a:off x="992727" y="5411328"/>
            <a:ext cx="3630242" cy="37193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6E94443-D59C-417F-A16B-B960F60F193A}"/>
              </a:ext>
            </a:extLst>
          </p:cNvPr>
          <p:cNvCxnSpPr>
            <a:cxnSpLocks/>
          </p:cNvCxnSpPr>
          <p:nvPr/>
        </p:nvCxnSpPr>
        <p:spPr>
          <a:xfrm flipV="1">
            <a:off x="1020612" y="3955502"/>
            <a:ext cx="3552223" cy="206573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E4EE9A39-8337-4BBA-95AD-316FF2A5D535}"/>
              </a:ext>
            </a:extLst>
          </p:cNvPr>
          <p:cNvCxnSpPr>
            <a:cxnSpLocks/>
          </p:cNvCxnSpPr>
          <p:nvPr/>
        </p:nvCxnSpPr>
        <p:spPr>
          <a:xfrm flipV="1">
            <a:off x="1048498" y="4988370"/>
            <a:ext cx="3552222" cy="101639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98901DDB-7D8D-4B67-A892-33B634770927}"/>
              </a:ext>
            </a:extLst>
          </p:cNvPr>
          <p:cNvCxnSpPr>
            <a:cxnSpLocks/>
          </p:cNvCxnSpPr>
          <p:nvPr/>
        </p:nvCxnSpPr>
        <p:spPr>
          <a:xfrm flipV="1">
            <a:off x="1048498" y="4460355"/>
            <a:ext cx="3541772" cy="1995557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FC3AA16D-7CF8-4084-B9BF-3EF6C8EA5DDC}"/>
              </a:ext>
            </a:extLst>
          </p:cNvPr>
          <p:cNvCxnSpPr>
            <a:cxnSpLocks/>
          </p:cNvCxnSpPr>
          <p:nvPr/>
        </p:nvCxnSpPr>
        <p:spPr>
          <a:xfrm flipV="1">
            <a:off x="1048497" y="5448521"/>
            <a:ext cx="3524337" cy="1019134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Content Placeholder 2">
            <a:extLst>
              <a:ext uri="{FF2B5EF4-FFF2-40B4-BE49-F238E27FC236}">
                <a16:creationId xmlns:a16="http://schemas.microsoft.com/office/drawing/2014/main" id="{F82B55A3-94B6-425B-80E6-6D034202A260}"/>
              </a:ext>
            </a:extLst>
          </p:cNvPr>
          <p:cNvSpPr txBox="1">
            <a:spLocks/>
          </p:cNvSpPr>
          <p:nvPr/>
        </p:nvSpPr>
        <p:spPr>
          <a:xfrm>
            <a:off x="5282118" y="3429000"/>
            <a:ext cx="6258953" cy="29025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Represent this algorithm by a </a:t>
            </a:r>
            <a:r>
              <a:rPr lang="en-US" b="1" dirty="0"/>
              <a:t>bipartite graph</a:t>
            </a:r>
          </a:p>
          <a:p>
            <a:r>
              <a:rPr lang="en-US" dirty="0"/>
              <a:t>Start with the inputs and outputs</a:t>
            </a:r>
          </a:p>
          <a:p>
            <a:r>
              <a:rPr lang="en-US" dirty="0"/>
              <a:t>Each input contributes to two outputs</a:t>
            </a:r>
          </a:p>
          <a:p>
            <a:r>
              <a:rPr lang="en-US" dirty="0"/>
              <a:t>The complete graph shows the mapping from inputs to outputs</a:t>
            </a:r>
          </a:p>
        </p:txBody>
      </p:sp>
    </p:spTree>
    <p:extLst>
      <p:ext uri="{BB962C8B-B14F-4D97-AF65-F5344CB8AC3E}">
        <p14:creationId xmlns:p14="http://schemas.microsoft.com/office/powerpoint/2010/main" val="2079829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4412" y="1324928"/>
                <a:ext cx="10515600" cy="495851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3200" dirty="0"/>
                  <a:t>Example: Matrix multiplication  </a:t>
                </a:r>
                <a:endParaRPr lang="en-US" sz="3200" b="1" dirty="0"/>
              </a:p>
              <a:p>
                <a:r>
                  <a:rPr lang="en-US" dirty="0"/>
                  <a:t>For 2-step algorithm, </a:t>
                </a:r>
                <a:r>
                  <a:rPr lang="en-US" b="1" dirty="0"/>
                  <a:t>first map </a:t>
                </a:r>
                <a:r>
                  <a:rPr lang="en-US" dirty="0"/>
                  <a:t>process represent each matrix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 as a key-value pair</a:t>
                </a:r>
              </a:p>
              <a:p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the key,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, is the row index: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column index</a:t>
                </a:r>
              </a:p>
              <a:p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 the key,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, is the column index: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= row index  </a:t>
                </a:r>
              </a:p>
              <a:p>
                <a:r>
                  <a:rPr lang="en-US" b="1" dirty="0"/>
                  <a:t>First shuffle</a:t>
                </a:r>
                <a:r>
                  <a:rPr lang="en-US" dirty="0"/>
                  <a:t> groups rows and columns by common key 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4412" y="1324928"/>
                <a:ext cx="10515600" cy="4958516"/>
              </a:xfrm>
              <a:blipFill>
                <a:blip r:embed="rId2"/>
                <a:stretch>
                  <a:fillRect l="-1507" t="-2580" r="-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Map Reduce Algorithm</a:t>
            </a:r>
          </a:p>
        </p:txBody>
      </p:sp>
    </p:spTree>
    <p:extLst>
      <p:ext uri="{BB962C8B-B14F-4D97-AF65-F5344CB8AC3E}">
        <p14:creationId xmlns:p14="http://schemas.microsoft.com/office/powerpoint/2010/main" val="309628717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4412" y="1324928"/>
                <a:ext cx="10515600" cy="495851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3200" dirty="0"/>
                  <a:t>Example: Matrix multiplication  </a:t>
                </a:r>
                <a:endParaRPr lang="en-US" sz="3200" b="1" dirty="0"/>
              </a:p>
              <a:p>
                <a:r>
                  <a:rPr lang="en-US" dirty="0"/>
                  <a:t>For 2-step algorithm, </a:t>
                </a:r>
                <a:r>
                  <a:rPr lang="en-US" b="1" dirty="0"/>
                  <a:t>first reduce</a:t>
                </a:r>
                <a:r>
                  <a:rPr lang="en-US" dirty="0"/>
                  <a:t> process does the following multiplication: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 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 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The </a:t>
                </a:r>
                <a:r>
                  <a:rPr lang="en-US" b="1" dirty="0"/>
                  <a:t>second map </a:t>
                </a:r>
                <a:r>
                  <a:rPr lang="en-US" dirty="0"/>
                  <a:t>process does nothing </a:t>
                </a:r>
              </a:p>
              <a:p>
                <a:r>
                  <a:rPr lang="en-US" dirty="0"/>
                  <a:t>The </a:t>
                </a:r>
                <a:r>
                  <a:rPr lang="en-US" b="1" dirty="0"/>
                  <a:t>second shuffle </a:t>
                </a:r>
                <a:r>
                  <a:rPr lang="en-US" dirty="0"/>
                  <a:t>groups values,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, by common keys,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The </a:t>
                </a:r>
                <a:r>
                  <a:rPr lang="en-US" b="1" dirty="0"/>
                  <a:t>second reduce </a:t>
                </a:r>
                <a:r>
                  <a:rPr lang="en-US" dirty="0"/>
                  <a:t>process computes the </a:t>
                </a:r>
                <a:r>
                  <a:rPr lang="en-US" b="1" dirty="0"/>
                  <a:t>sum</a:t>
                </a:r>
                <a:r>
                  <a:rPr lang="en-US" dirty="0"/>
                  <a:t> of all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, over common key,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4412" y="1324928"/>
                <a:ext cx="10515600" cy="4958516"/>
              </a:xfrm>
              <a:blipFill>
                <a:blip r:embed="rId2"/>
                <a:stretch>
                  <a:fillRect l="-1507" t="-25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Map Reduce Algorithm</a:t>
            </a:r>
          </a:p>
        </p:txBody>
      </p:sp>
    </p:spTree>
    <p:extLst>
      <p:ext uri="{BB962C8B-B14F-4D97-AF65-F5344CB8AC3E}">
        <p14:creationId xmlns:p14="http://schemas.microsoft.com/office/powerpoint/2010/main" val="31813967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251800"/>
                <a:ext cx="10515600" cy="5364154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dirty="0"/>
                  <a:t>Steps in hypothesis testing</a:t>
                </a:r>
                <a:endParaRPr lang="en-US" b="1" dirty="0"/>
              </a:p>
              <a:p>
                <a:r>
                  <a:rPr lang="en-US" dirty="0">
                    <a:solidFill>
                      <a:schemeClr val="tx1">
                        <a:lumMod val="50000"/>
                      </a:schemeClr>
                    </a:solidFill>
                  </a:rPr>
                  <a:t>State your hypothesis; Example:  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>
                        <a:lumMod val="50000"/>
                      </a:schemeClr>
                    </a:solidFill>
                  </a:rPr>
                  <a:t>, </a:t>
                </a:r>
                <a:r>
                  <a:rPr lang="en-US" b="1" dirty="0">
                    <a:solidFill>
                      <a:schemeClr val="tx1">
                        <a:lumMod val="50000"/>
                      </a:schemeClr>
                    </a:solidFill>
                  </a:rPr>
                  <a:t>null hypothesis</a:t>
                </a:r>
                <a:r>
                  <a:rPr lang="en-US" dirty="0">
                    <a:solidFill>
                      <a:schemeClr val="tx1">
                        <a:lumMod val="50000"/>
                      </a:schemeClr>
                    </a:solidFill>
                  </a:rPr>
                  <a:t>: there is no difference in the means of the population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>
                        <a:lumMod val="50000"/>
                      </a:schemeClr>
                    </a:solidFill>
                  </a:rPr>
                  <a:t>, </a:t>
                </a:r>
                <a:r>
                  <a:rPr lang="en-US" b="1" dirty="0">
                    <a:solidFill>
                      <a:schemeClr val="tx1">
                        <a:lumMod val="50000"/>
                      </a:schemeClr>
                    </a:solidFill>
                  </a:rPr>
                  <a:t>alternative hypothesis</a:t>
                </a:r>
                <a:r>
                  <a:rPr lang="en-US" dirty="0">
                    <a:solidFill>
                      <a:schemeClr val="tx1">
                        <a:lumMod val="50000"/>
                      </a:schemeClr>
                    </a:solidFill>
                  </a:rPr>
                  <a:t>: there is a </a:t>
                </a:r>
                <a:r>
                  <a:rPr lang="en-US" b="1" dirty="0">
                    <a:solidFill>
                      <a:schemeClr val="tx1">
                        <a:lumMod val="50000"/>
                      </a:schemeClr>
                    </a:solidFill>
                  </a:rPr>
                  <a:t>significant difference </a:t>
                </a:r>
                <a:r>
                  <a:rPr lang="en-US" dirty="0">
                    <a:solidFill>
                      <a:schemeClr val="tx1">
                        <a:lumMod val="50000"/>
                      </a:schemeClr>
                    </a:solidFill>
                  </a:rPr>
                  <a:t>in the means of the population  </a:t>
                </a:r>
              </a:p>
              <a:p>
                <a:r>
                  <a:rPr lang="en-US" dirty="0">
                    <a:solidFill>
                      <a:schemeClr val="tx1">
                        <a:lumMod val="50000"/>
                      </a:schemeClr>
                    </a:solidFill>
                  </a:rPr>
                  <a:t>State a </a:t>
                </a:r>
                <a:r>
                  <a:rPr lang="en-US" b="1" dirty="0">
                    <a:solidFill>
                      <a:schemeClr val="tx1">
                        <a:lumMod val="50000"/>
                      </a:schemeClr>
                    </a:solidFill>
                  </a:rPr>
                  <a:t>significance level</a:t>
                </a:r>
                <a:r>
                  <a:rPr lang="en-US" dirty="0">
                    <a:solidFill>
                      <a:schemeClr val="tx1">
                        <a:lumMod val="50000"/>
                      </a:schemeClr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endParaRPr lang="en-US" dirty="0">
                  <a:solidFill>
                    <a:schemeClr val="tx1">
                      <a:lumMod val="50000"/>
                    </a:schemeClr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tx1">
                        <a:lumMod val="50000"/>
                      </a:schemeClr>
                    </a:solidFill>
                  </a:rPr>
                  <a:t>The probability of a false positive test we will accept – A </a:t>
                </a:r>
                <a:r>
                  <a:rPr lang="en-US" b="1" dirty="0">
                    <a:solidFill>
                      <a:schemeClr val="tx1">
                        <a:lumMod val="50000"/>
                      </a:schemeClr>
                    </a:solidFill>
                  </a:rPr>
                  <a:t>Type I error</a:t>
                </a:r>
                <a:r>
                  <a:rPr lang="en-US" dirty="0">
                    <a:solidFill>
                      <a:schemeClr val="tx1">
                        <a:lumMod val="50000"/>
                      </a:schemeClr>
                    </a:solidFill>
                  </a:rPr>
                  <a:t> </a:t>
                </a:r>
              </a:p>
              <a:p>
                <a:pPr lvl="1"/>
                <a:r>
                  <a:rPr lang="en-US" dirty="0">
                    <a:solidFill>
                      <a:schemeClr val="tx1">
                        <a:lumMod val="50000"/>
                      </a:schemeClr>
                    </a:solidFill>
                  </a:rPr>
                  <a:t>The lower the significance level the higher the probability of not rejecting the null – A </a:t>
                </a:r>
                <a:r>
                  <a:rPr lang="en-US" b="1" dirty="0">
                    <a:solidFill>
                      <a:schemeClr val="tx1">
                        <a:lumMod val="50000"/>
                      </a:schemeClr>
                    </a:solidFill>
                  </a:rPr>
                  <a:t>Type II error</a:t>
                </a:r>
              </a:p>
              <a:p>
                <a:r>
                  <a:rPr lang="en-US" dirty="0">
                    <a:solidFill>
                      <a:schemeClr val="tx1">
                        <a:lumMod val="50000"/>
                      </a:schemeClr>
                    </a:solidFill>
                  </a:rPr>
                  <a:t>Select an appropriate test</a:t>
                </a:r>
              </a:p>
              <a:p>
                <a:r>
                  <a:rPr lang="en-US" dirty="0">
                    <a:solidFill>
                      <a:schemeClr val="tx1">
                        <a:lumMod val="50000"/>
                      </a:schemeClr>
                    </a:solidFill>
                  </a:rPr>
                  <a:t>Compute the </a:t>
                </a:r>
                <a:r>
                  <a:rPr lang="en-US" b="1" dirty="0">
                    <a:solidFill>
                      <a:schemeClr val="tx1">
                        <a:lumMod val="50000"/>
                      </a:schemeClr>
                    </a:solidFill>
                  </a:rPr>
                  <a:t>test statistic </a:t>
                </a:r>
                <a:r>
                  <a:rPr lang="en-US" dirty="0">
                    <a:solidFill>
                      <a:schemeClr val="tx1">
                        <a:lumMod val="50000"/>
                      </a:schemeClr>
                    </a:solidFill>
                  </a:rPr>
                  <a:t>and evaluate the result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251800"/>
                <a:ext cx="10515600" cy="5364154"/>
              </a:xfrm>
              <a:blipFill>
                <a:blip r:embed="rId2"/>
                <a:stretch>
                  <a:fillRect l="-1217" t="-1818" r="-5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Review: Hypothesis Testing</a:t>
            </a:r>
          </a:p>
        </p:txBody>
      </p:sp>
    </p:spTree>
    <p:extLst>
      <p:ext uri="{BB962C8B-B14F-4D97-AF65-F5344CB8AC3E}">
        <p14:creationId xmlns:p14="http://schemas.microsoft.com/office/powerpoint/2010/main" val="3276165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412" y="1324928"/>
            <a:ext cx="10515600" cy="49585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Example: Matrix multiplication  </a:t>
            </a:r>
            <a:endParaRPr lang="en-US" sz="3200" b="1" dirty="0"/>
          </a:p>
          <a:p>
            <a:r>
              <a:rPr lang="en-US" dirty="0"/>
              <a:t>What if a row or column of the matrices does not fit in main memory</a:t>
            </a:r>
          </a:p>
          <a:p>
            <a:r>
              <a:rPr lang="en-US" dirty="0"/>
              <a:t>We can </a:t>
            </a:r>
            <a:r>
              <a:rPr lang="en-US" b="1" dirty="0"/>
              <a:t>chunk the matrices </a:t>
            </a:r>
          </a:p>
          <a:p>
            <a:pPr lvl="1"/>
            <a:r>
              <a:rPr lang="en-US" dirty="0"/>
              <a:t> Partition the rows and columns into strips</a:t>
            </a:r>
          </a:p>
          <a:p>
            <a:pPr lvl="1"/>
            <a:r>
              <a:rPr lang="en-US" dirty="0"/>
              <a:t>Compute the matrix products for each pair of stripes </a:t>
            </a:r>
          </a:p>
          <a:p>
            <a:pPr lvl="1"/>
            <a:r>
              <a:rPr lang="en-US" dirty="0"/>
              <a:t>Sum the products over the stripes</a:t>
            </a:r>
          </a:p>
          <a:p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Map Reduce Algorithm</a:t>
            </a:r>
          </a:p>
        </p:txBody>
      </p:sp>
    </p:spTree>
    <p:extLst>
      <p:ext uri="{BB962C8B-B14F-4D97-AF65-F5344CB8AC3E}">
        <p14:creationId xmlns:p14="http://schemas.microsoft.com/office/powerpoint/2010/main" val="1172841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412" y="1149531"/>
            <a:ext cx="10515600" cy="534532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MapReduce does not work for all analytic solutions</a:t>
            </a:r>
            <a:endParaRPr lang="en-US" sz="3200" b="1" dirty="0"/>
          </a:p>
          <a:p>
            <a:r>
              <a:rPr lang="en-US" dirty="0"/>
              <a:t>MapReduce only works for simple linear </a:t>
            </a:r>
            <a:r>
              <a:rPr lang="en-US" b="1" dirty="0"/>
              <a:t>execution graphs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Single transformation per map and reduce process pair </a:t>
            </a:r>
          </a:p>
          <a:p>
            <a:pPr lvl="1"/>
            <a:r>
              <a:rPr lang="en-US" dirty="0"/>
              <a:t>Can chain map and reduce process pairs</a:t>
            </a:r>
          </a:p>
          <a:p>
            <a:r>
              <a:rPr lang="en-US" dirty="0"/>
              <a:t>Many analytic algorithms are </a:t>
            </a:r>
            <a:r>
              <a:rPr lang="en-US" b="1" dirty="0"/>
              <a:t>iterative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ML algorithms </a:t>
            </a:r>
          </a:p>
          <a:p>
            <a:pPr lvl="1"/>
            <a:r>
              <a:rPr lang="en-US" dirty="0"/>
              <a:t>Optimization and dynamic programming</a:t>
            </a:r>
          </a:p>
          <a:p>
            <a:pPr lvl="1"/>
            <a:r>
              <a:rPr lang="en-US" dirty="0"/>
              <a:t>Stream processing</a:t>
            </a:r>
          </a:p>
          <a:p>
            <a:pPr lvl="1"/>
            <a:r>
              <a:rPr lang="en-US" dirty="0"/>
              <a:t>…</a:t>
            </a:r>
          </a:p>
          <a:p>
            <a:r>
              <a:rPr lang="en-US" dirty="0"/>
              <a:t>Iterative algorithms have complex </a:t>
            </a:r>
            <a:r>
              <a:rPr lang="en-US"/>
              <a:t>or recursive </a:t>
            </a:r>
            <a:r>
              <a:rPr lang="en-US" dirty="0"/>
              <a:t>execution graph </a:t>
            </a:r>
          </a:p>
          <a:p>
            <a:pPr lvl="1"/>
            <a:r>
              <a:rPr lang="en-US" dirty="0"/>
              <a:t>MapReduce does not accommodate these cases  </a:t>
            </a:r>
          </a:p>
          <a:p>
            <a:r>
              <a:rPr lang="en-US" dirty="0"/>
              <a:t>Need a </a:t>
            </a:r>
            <a:r>
              <a:rPr lang="en-US" b="1" dirty="0"/>
              <a:t>workflow</a:t>
            </a:r>
            <a:r>
              <a:rPr lang="en-US" dirty="0"/>
              <a:t> platform to handle complex execution graphs</a:t>
            </a:r>
          </a:p>
          <a:p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Workflow Architectures</a:t>
            </a:r>
          </a:p>
        </p:txBody>
      </p:sp>
    </p:spTree>
    <p:extLst>
      <p:ext uri="{BB962C8B-B14F-4D97-AF65-F5344CB8AC3E}">
        <p14:creationId xmlns:p14="http://schemas.microsoft.com/office/powerpoint/2010/main" val="534523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412" y="1324928"/>
            <a:ext cx="10515600" cy="5258752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3200" dirty="0"/>
              <a:t>Spark architecture supports large-scale complex execution graphs </a:t>
            </a:r>
            <a:endParaRPr lang="en-US" sz="3200" b="1" dirty="0"/>
          </a:p>
          <a:p>
            <a:r>
              <a:rPr lang="en-US" dirty="0"/>
              <a:t>Spark was introduced in 2010 (</a:t>
            </a:r>
            <a:r>
              <a:rPr lang="en-US" dirty="0" err="1">
                <a:hlinkClick r:id="rId3"/>
              </a:rPr>
              <a:t>Zaharia</a:t>
            </a:r>
            <a:r>
              <a:rPr lang="en-US" dirty="0">
                <a:hlinkClick r:id="rId3"/>
              </a:rPr>
              <a:t>, et. al., 2011</a:t>
            </a:r>
            <a:r>
              <a:rPr lang="en-US" dirty="0"/>
              <a:t>) to overcome the limitations of the Hadoop MapReduce workflow   </a:t>
            </a:r>
          </a:p>
          <a:p>
            <a:r>
              <a:rPr lang="en-US" dirty="0"/>
              <a:t>Spark is based on a </a:t>
            </a:r>
            <a:r>
              <a:rPr lang="en-US" b="1" dirty="0"/>
              <a:t>lazy evaluation </a:t>
            </a:r>
            <a:r>
              <a:rPr lang="en-US" dirty="0"/>
              <a:t>model  </a:t>
            </a:r>
          </a:p>
          <a:p>
            <a:pPr lvl="1"/>
            <a:r>
              <a:rPr lang="en-US" dirty="0"/>
              <a:t>An execution graph is created for the specified workflow  </a:t>
            </a:r>
          </a:p>
          <a:p>
            <a:pPr lvl="1"/>
            <a:r>
              <a:rPr lang="en-US" dirty="0"/>
              <a:t>The graph is executed only for values required for the output , an </a:t>
            </a:r>
            <a:r>
              <a:rPr lang="en-US" b="1" dirty="0"/>
              <a:t>action</a:t>
            </a:r>
            <a:r>
              <a:rPr lang="en-US" dirty="0"/>
              <a:t> in Spark terminology </a:t>
            </a:r>
          </a:p>
          <a:p>
            <a:pPr lvl="1"/>
            <a:r>
              <a:rPr lang="en-US" dirty="0"/>
              <a:t>Lazy evaluation eliminates unnecessary calculations </a:t>
            </a:r>
          </a:p>
          <a:p>
            <a:r>
              <a:rPr lang="en-US" dirty="0"/>
              <a:t>All calculations along the graph are </a:t>
            </a:r>
            <a:r>
              <a:rPr lang="en-US" b="1" dirty="0"/>
              <a:t>performed in main memory</a:t>
            </a:r>
          </a:p>
          <a:p>
            <a:pPr lvl="1"/>
            <a:r>
              <a:rPr lang="en-US" dirty="0"/>
              <a:t>Look along entire graph to find values to keep in main memory</a:t>
            </a:r>
          </a:p>
          <a:p>
            <a:pPr lvl="1"/>
            <a:r>
              <a:rPr lang="en-US" dirty="0"/>
              <a:t>Limits disk I/O – can </a:t>
            </a:r>
            <a:r>
              <a:rPr lang="en-US" b="1" dirty="0"/>
              <a:t>speed execution by orders of magnitude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One of many tutorials on the Spark lazy execution model can be found </a:t>
            </a:r>
            <a:r>
              <a:rPr lang="en-US" sz="2000" dirty="0">
                <a:hlinkClick r:id="rId4"/>
              </a:rPr>
              <a:t>here</a:t>
            </a:r>
            <a:endParaRPr lang="en-US" sz="20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Workflow Architectures and Spark</a:t>
            </a:r>
          </a:p>
        </p:txBody>
      </p:sp>
    </p:spTree>
    <p:extLst>
      <p:ext uri="{BB962C8B-B14F-4D97-AF65-F5344CB8AC3E}">
        <p14:creationId xmlns:p14="http://schemas.microsoft.com/office/powerpoint/2010/main" val="3231177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1710" y="1095021"/>
            <a:ext cx="10515600" cy="100026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Example: </a:t>
            </a:r>
            <a:r>
              <a:rPr lang="en-US" sz="3200" b="1" dirty="0"/>
              <a:t>Execution directed graph </a:t>
            </a:r>
            <a:r>
              <a:rPr lang="en-US" sz="3200" dirty="0"/>
              <a:t>with several transformations and intermediate results</a:t>
            </a:r>
            <a:endParaRPr lang="en-US" sz="3200" b="1" dirty="0"/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Lazy Evaluation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9F8D273-9B73-477E-AE14-D9083912B72B}"/>
              </a:ext>
            </a:extLst>
          </p:cNvPr>
          <p:cNvSpPr/>
          <p:nvPr/>
        </p:nvSpPr>
        <p:spPr>
          <a:xfrm>
            <a:off x="244238" y="5711607"/>
            <a:ext cx="946896" cy="874467"/>
          </a:xfrm>
          <a:prstGeom prst="ellipse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X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653BA68-669D-4E8A-AF6D-F69E1EC2F150}"/>
              </a:ext>
            </a:extLst>
          </p:cNvPr>
          <p:cNvSpPr/>
          <p:nvPr/>
        </p:nvSpPr>
        <p:spPr>
          <a:xfrm>
            <a:off x="896514" y="3555061"/>
            <a:ext cx="946897" cy="874468"/>
          </a:xfrm>
          <a:prstGeom prst="ellipse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W</a:t>
            </a:r>
            <a:r>
              <a:rPr lang="en-US" sz="2800" b="1" baseline="30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38FD173-FF3E-4E26-8E2F-1F4E3073F2DB}"/>
              </a:ext>
            </a:extLst>
          </p:cNvPr>
          <p:cNvSpPr/>
          <p:nvPr/>
        </p:nvSpPr>
        <p:spPr>
          <a:xfrm>
            <a:off x="1748141" y="4837140"/>
            <a:ext cx="946896" cy="874467"/>
          </a:xfrm>
          <a:prstGeom prst="ellipse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U</a:t>
            </a:r>
            <a:r>
              <a:rPr lang="en-US" sz="2800" b="1" baseline="30000" dirty="0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CEFA02C-193A-469A-8130-07C781E21667}"/>
              </a:ext>
            </a:extLst>
          </p:cNvPr>
          <p:cNvCxnSpPr>
            <a:cxnSpLocks/>
            <a:stCxn id="5" idx="4"/>
            <a:endCxn id="7" idx="1"/>
          </p:cNvCxnSpPr>
          <p:nvPr/>
        </p:nvCxnSpPr>
        <p:spPr>
          <a:xfrm>
            <a:off x="1369963" y="4429529"/>
            <a:ext cx="516848" cy="535674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336A2D1-02EB-43C7-A852-06BD44C138E9}"/>
              </a:ext>
            </a:extLst>
          </p:cNvPr>
          <p:cNvCxnSpPr>
            <a:cxnSpLocks/>
            <a:stCxn id="4" idx="6"/>
            <a:endCxn id="7" idx="3"/>
          </p:cNvCxnSpPr>
          <p:nvPr/>
        </p:nvCxnSpPr>
        <p:spPr>
          <a:xfrm flipV="1">
            <a:off x="1191134" y="5583544"/>
            <a:ext cx="695677" cy="565297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3376DDE-2ED9-420B-B3EF-357B3D8BF40D}"/>
              </a:ext>
            </a:extLst>
          </p:cNvPr>
          <p:cNvSpPr txBox="1"/>
          <p:nvPr/>
        </p:nvSpPr>
        <p:spPr>
          <a:xfrm>
            <a:off x="957014" y="4768321"/>
            <a:ext cx="10252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Mat</a:t>
            </a:r>
          </a:p>
          <a:p>
            <a:r>
              <a:rPr lang="en-US" sz="2400" b="1" dirty="0" err="1"/>
              <a:t>Mult</a:t>
            </a:r>
            <a:endParaRPr lang="en-US" sz="2400" b="1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AE6D122-27C4-4B4E-A3F4-CEBA0B078608}"/>
              </a:ext>
            </a:extLst>
          </p:cNvPr>
          <p:cNvSpPr/>
          <p:nvPr/>
        </p:nvSpPr>
        <p:spPr>
          <a:xfrm>
            <a:off x="2716030" y="3200533"/>
            <a:ext cx="946897" cy="874468"/>
          </a:xfrm>
          <a:prstGeom prst="ellipse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b</a:t>
            </a:r>
            <a:r>
              <a:rPr lang="en-US" sz="2800" b="1" baseline="30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6A71198-33E7-42BD-8DF8-90B8C2477B55}"/>
              </a:ext>
            </a:extLst>
          </p:cNvPr>
          <p:cNvSpPr/>
          <p:nvPr/>
        </p:nvSpPr>
        <p:spPr>
          <a:xfrm>
            <a:off x="3669050" y="4229161"/>
            <a:ext cx="946896" cy="874467"/>
          </a:xfrm>
          <a:prstGeom prst="ellipse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U</a:t>
            </a:r>
            <a:r>
              <a:rPr lang="en-US" sz="2800" b="1" baseline="30000" dirty="0">
                <a:solidFill>
                  <a:schemeClr val="tx1"/>
                </a:solidFill>
              </a:rPr>
              <a:t>2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2D2ECCA-F1AF-4D3E-9956-FBDE0B660F61}"/>
              </a:ext>
            </a:extLst>
          </p:cNvPr>
          <p:cNvCxnSpPr>
            <a:cxnSpLocks/>
            <a:endCxn id="12" idx="3"/>
          </p:cNvCxnSpPr>
          <p:nvPr/>
        </p:nvCxnSpPr>
        <p:spPr>
          <a:xfrm flipV="1">
            <a:off x="2695037" y="4975565"/>
            <a:ext cx="1112683" cy="272288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94C13D0-2534-4524-9B04-95BADBC50DA0}"/>
              </a:ext>
            </a:extLst>
          </p:cNvPr>
          <p:cNvCxnSpPr>
            <a:cxnSpLocks/>
            <a:stCxn id="11" idx="5"/>
            <a:endCxn id="12" idx="1"/>
          </p:cNvCxnSpPr>
          <p:nvPr/>
        </p:nvCxnSpPr>
        <p:spPr>
          <a:xfrm>
            <a:off x="3524257" y="3946938"/>
            <a:ext cx="283463" cy="410286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CA80739-70E6-47EE-8382-D13C0FACD181}"/>
              </a:ext>
            </a:extLst>
          </p:cNvPr>
          <p:cNvSpPr txBox="1"/>
          <p:nvPr/>
        </p:nvSpPr>
        <p:spPr>
          <a:xfrm>
            <a:off x="4911381" y="3956394"/>
            <a:ext cx="7465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>
                <a:latin typeface="Symbol" panose="05050102010706020507" pitchFamily="18" charset="2"/>
              </a:rPr>
              <a:t>s</a:t>
            </a:r>
            <a:r>
              <a:rPr lang="en-US" sz="3200" b="1" baseline="-25000" dirty="0" err="1"/>
              <a:t>h</a:t>
            </a:r>
            <a:endParaRPr lang="en-US" sz="3200" b="1" baseline="-25000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57AAA43-85D2-45E5-9042-916365014120}"/>
              </a:ext>
            </a:extLst>
          </p:cNvPr>
          <p:cNvSpPr/>
          <p:nvPr/>
        </p:nvSpPr>
        <p:spPr>
          <a:xfrm>
            <a:off x="6053294" y="2310025"/>
            <a:ext cx="946897" cy="874468"/>
          </a:xfrm>
          <a:prstGeom prst="ellipse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W</a:t>
            </a:r>
            <a:r>
              <a:rPr lang="en-US" sz="2800" b="1" baseline="30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605D707-1ABB-4C6E-801C-E2072DB4D588}"/>
              </a:ext>
            </a:extLst>
          </p:cNvPr>
          <p:cNvSpPr/>
          <p:nvPr/>
        </p:nvSpPr>
        <p:spPr>
          <a:xfrm>
            <a:off x="7277073" y="3258975"/>
            <a:ext cx="946896" cy="874467"/>
          </a:xfrm>
          <a:prstGeom prst="ellipse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U</a:t>
            </a:r>
            <a:r>
              <a:rPr lang="en-US" sz="2800" b="1" baseline="30000" dirty="0">
                <a:solidFill>
                  <a:schemeClr val="tx1"/>
                </a:solidFill>
              </a:rPr>
              <a:t>4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E112907-C432-4D74-8CD6-40A5053C337E}"/>
              </a:ext>
            </a:extLst>
          </p:cNvPr>
          <p:cNvCxnSpPr>
            <a:cxnSpLocks/>
            <a:stCxn id="16" idx="5"/>
            <a:endCxn id="17" idx="1"/>
          </p:cNvCxnSpPr>
          <p:nvPr/>
        </p:nvCxnSpPr>
        <p:spPr>
          <a:xfrm>
            <a:off x="6861521" y="3056430"/>
            <a:ext cx="554222" cy="330608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B889704-9A4E-41F8-AB0C-3CFB7AA901DD}"/>
              </a:ext>
            </a:extLst>
          </p:cNvPr>
          <p:cNvCxnSpPr>
            <a:cxnSpLocks/>
            <a:stCxn id="26" idx="6"/>
            <a:endCxn id="17" idx="3"/>
          </p:cNvCxnSpPr>
          <p:nvPr/>
        </p:nvCxnSpPr>
        <p:spPr>
          <a:xfrm flipV="1">
            <a:off x="6536855" y="4005379"/>
            <a:ext cx="878888" cy="465151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BF30FD2F-E225-4D75-AB24-B3ACC13EBF5F}"/>
              </a:ext>
            </a:extLst>
          </p:cNvPr>
          <p:cNvSpPr txBox="1"/>
          <p:nvPr/>
        </p:nvSpPr>
        <p:spPr>
          <a:xfrm>
            <a:off x="6598662" y="3467755"/>
            <a:ext cx="10252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dot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C1D7D44A-2903-4204-B14A-BC5CC31BCBA8}"/>
              </a:ext>
            </a:extLst>
          </p:cNvPr>
          <p:cNvSpPr/>
          <p:nvPr/>
        </p:nvSpPr>
        <p:spPr>
          <a:xfrm>
            <a:off x="7928538" y="1693834"/>
            <a:ext cx="946897" cy="874468"/>
          </a:xfrm>
          <a:prstGeom prst="ellipse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b</a:t>
            </a:r>
            <a:r>
              <a:rPr lang="en-US" sz="2800" b="1" baseline="30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C872D49-EBE6-489F-9733-ACEC21337D99}"/>
              </a:ext>
            </a:extLst>
          </p:cNvPr>
          <p:cNvSpPr/>
          <p:nvPr/>
        </p:nvSpPr>
        <p:spPr>
          <a:xfrm>
            <a:off x="11039271" y="2156980"/>
            <a:ext cx="946896" cy="874467"/>
          </a:xfrm>
          <a:prstGeom prst="ellipse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Y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D337A2E-E082-4270-96BD-306432CE3B0B}"/>
              </a:ext>
            </a:extLst>
          </p:cNvPr>
          <p:cNvCxnSpPr>
            <a:cxnSpLocks/>
          </p:cNvCxnSpPr>
          <p:nvPr/>
        </p:nvCxnSpPr>
        <p:spPr>
          <a:xfrm flipV="1">
            <a:off x="8212245" y="3289846"/>
            <a:ext cx="1112683" cy="272288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AA2F8A6-DD25-43F9-9375-48E77087EA77}"/>
              </a:ext>
            </a:extLst>
          </p:cNvPr>
          <p:cNvCxnSpPr>
            <a:cxnSpLocks/>
            <a:stCxn id="21" idx="5"/>
          </p:cNvCxnSpPr>
          <p:nvPr/>
        </p:nvCxnSpPr>
        <p:spPr>
          <a:xfrm>
            <a:off x="8736765" y="2440239"/>
            <a:ext cx="588163" cy="231266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B936067D-D3DC-43D1-B604-4416B52C2DC0}"/>
              </a:ext>
            </a:extLst>
          </p:cNvPr>
          <p:cNvSpPr txBox="1"/>
          <p:nvPr/>
        </p:nvSpPr>
        <p:spPr>
          <a:xfrm>
            <a:off x="8728750" y="2671505"/>
            <a:ext cx="3620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+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DCD0D8C5-8D84-400D-8814-7A8C3EDB1079}"/>
              </a:ext>
            </a:extLst>
          </p:cNvPr>
          <p:cNvSpPr/>
          <p:nvPr/>
        </p:nvSpPr>
        <p:spPr>
          <a:xfrm>
            <a:off x="5589959" y="4033296"/>
            <a:ext cx="946896" cy="874467"/>
          </a:xfrm>
          <a:prstGeom prst="ellipse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U</a:t>
            </a:r>
            <a:r>
              <a:rPr lang="en-US" sz="2800" b="1" baseline="30000" dirty="0">
                <a:solidFill>
                  <a:schemeClr val="tx1"/>
                </a:solidFill>
              </a:rPr>
              <a:t>3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6B53DEB-4933-4501-BD82-DA3A62CD6795}"/>
              </a:ext>
            </a:extLst>
          </p:cNvPr>
          <p:cNvCxnSpPr>
            <a:cxnSpLocks/>
            <a:endCxn id="26" idx="2"/>
          </p:cNvCxnSpPr>
          <p:nvPr/>
        </p:nvCxnSpPr>
        <p:spPr>
          <a:xfrm flipV="1">
            <a:off x="4607232" y="4470530"/>
            <a:ext cx="982727" cy="195864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D9C6EDAB-ED2E-40E7-BBD7-5EB8955C1666}"/>
              </a:ext>
            </a:extLst>
          </p:cNvPr>
          <p:cNvSpPr txBox="1"/>
          <p:nvPr/>
        </p:nvSpPr>
        <p:spPr>
          <a:xfrm>
            <a:off x="3210365" y="4357224"/>
            <a:ext cx="3620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+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8FEFCB49-F3E3-473C-B1E9-2BFFC53AC915}"/>
              </a:ext>
            </a:extLst>
          </p:cNvPr>
          <p:cNvSpPr/>
          <p:nvPr/>
        </p:nvSpPr>
        <p:spPr>
          <a:xfrm>
            <a:off x="9164028" y="2551523"/>
            <a:ext cx="946896" cy="874467"/>
          </a:xfrm>
          <a:prstGeom prst="ellipse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U</a:t>
            </a:r>
            <a:r>
              <a:rPr lang="en-US" sz="2800" b="1" baseline="30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EF91B62-BB60-4E2F-98C6-DF2D83DE5EC2}"/>
              </a:ext>
            </a:extLst>
          </p:cNvPr>
          <p:cNvSpPr txBox="1"/>
          <p:nvPr/>
        </p:nvSpPr>
        <p:spPr>
          <a:xfrm>
            <a:off x="10372405" y="2157369"/>
            <a:ext cx="7465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Symbol" panose="05050102010706020507" pitchFamily="18" charset="2"/>
              </a:rPr>
              <a:t>s</a:t>
            </a:r>
            <a:r>
              <a:rPr lang="en-US" sz="3200" b="1" baseline="-25000" dirty="0">
                <a:latin typeface="Symbol" panose="05050102010706020507" pitchFamily="18" charset="2"/>
              </a:rPr>
              <a:t>o</a:t>
            </a:r>
            <a:endParaRPr lang="en-US" sz="3200" b="1" baseline="-25000" dirty="0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E24AF71-892C-44AB-81D4-AD78C51DC874}"/>
              </a:ext>
            </a:extLst>
          </p:cNvPr>
          <p:cNvCxnSpPr>
            <a:cxnSpLocks/>
          </p:cNvCxnSpPr>
          <p:nvPr/>
        </p:nvCxnSpPr>
        <p:spPr>
          <a:xfrm flipV="1">
            <a:off x="10068256" y="2671505"/>
            <a:ext cx="982727" cy="195864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928823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412" y="1324928"/>
            <a:ext cx="10515600" cy="49585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Spark architecture supports large-scale complex execution graphs </a:t>
            </a:r>
            <a:endParaRPr lang="en-US" sz="3200" b="1" dirty="0"/>
          </a:p>
          <a:p>
            <a:r>
              <a:rPr lang="en-US" dirty="0"/>
              <a:t>Spark architecture is based on a fundamental data structure, the </a:t>
            </a:r>
            <a:r>
              <a:rPr lang="en-US" b="1" dirty="0"/>
              <a:t>Resilient Distributed Dataset (RDD)</a:t>
            </a:r>
            <a:r>
              <a:rPr lang="en-US" dirty="0"/>
              <a:t>   </a:t>
            </a:r>
          </a:p>
          <a:p>
            <a:r>
              <a:rPr lang="en-US" dirty="0"/>
              <a:t>Execution of RDDs is </a:t>
            </a:r>
            <a:r>
              <a:rPr lang="en-US" b="1" dirty="0"/>
              <a:t>distributed </a:t>
            </a:r>
            <a:r>
              <a:rPr lang="en-US" dirty="0"/>
              <a:t>across the nodes of a cluster</a:t>
            </a:r>
          </a:p>
          <a:p>
            <a:r>
              <a:rPr lang="en-US" dirty="0"/>
              <a:t>Each RDD is </a:t>
            </a:r>
            <a:r>
              <a:rPr lang="en-US" b="1" dirty="0"/>
              <a:t>immutable</a:t>
            </a:r>
          </a:p>
          <a:p>
            <a:pPr lvl="1"/>
            <a:r>
              <a:rPr lang="en-US" dirty="0"/>
              <a:t>Applying a </a:t>
            </a:r>
            <a:r>
              <a:rPr lang="en-US" b="1" dirty="0"/>
              <a:t>transformation</a:t>
            </a:r>
            <a:r>
              <a:rPr lang="en-US" dirty="0"/>
              <a:t> to an RDD creates a new RDD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One of many tutorials on Spark RDDs can be found </a:t>
            </a:r>
            <a:r>
              <a:rPr lang="en-US" sz="2000" dirty="0">
                <a:hlinkClick r:id="rId2"/>
              </a:rPr>
              <a:t>here</a:t>
            </a:r>
            <a:r>
              <a:rPr lang="en-US" sz="2000" dirty="0"/>
              <a:t>.</a:t>
            </a:r>
          </a:p>
          <a:p>
            <a:pPr marL="0" indent="0">
              <a:buNone/>
            </a:pPr>
            <a:r>
              <a:rPr lang="en-US" sz="2000" dirty="0"/>
              <a:t>The Apache Spark project has created extensive </a:t>
            </a:r>
            <a:r>
              <a:rPr lang="en-US" sz="2000" dirty="0">
                <a:hlinkClick r:id="rId3"/>
              </a:rPr>
              <a:t>documentation on programming Spark</a:t>
            </a:r>
            <a:r>
              <a:rPr lang="en-US" sz="2000" dirty="0"/>
              <a:t>.</a:t>
            </a:r>
          </a:p>
          <a:p>
            <a:pPr marL="0" indent="0">
              <a:buNone/>
            </a:pPr>
            <a:r>
              <a:rPr lang="en-US" sz="2000" dirty="0"/>
              <a:t>You can find the Apache Spark project documentation on cluster deployment </a:t>
            </a:r>
            <a:r>
              <a:rPr lang="en-US" sz="2000" dirty="0">
                <a:hlinkClick r:id="rId4"/>
              </a:rPr>
              <a:t>here</a:t>
            </a:r>
            <a:r>
              <a:rPr lang="en-US" sz="2000" dirty="0"/>
              <a:t>. </a:t>
            </a:r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Spark</a:t>
            </a:r>
          </a:p>
        </p:txBody>
      </p:sp>
    </p:spTree>
    <p:extLst>
      <p:ext uri="{BB962C8B-B14F-4D97-AF65-F5344CB8AC3E}">
        <p14:creationId xmlns:p14="http://schemas.microsoft.com/office/powerpoint/2010/main" val="1385724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412" y="1324928"/>
            <a:ext cx="10515600" cy="49585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What are key properties of RDDs? </a:t>
            </a:r>
            <a:endParaRPr lang="en-US" sz="3200" b="1" dirty="0"/>
          </a:p>
          <a:p>
            <a:r>
              <a:rPr lang="en-US" dirty="0"/>
              <a:t>RDDs are resilient to failure   </a:t>
            </a:r>
          </a:p>
          <a:p>
            <a:pPr lvl="1"/>
            <a:r>
              <a:rPr lang="en-US" dirty="0"/>
              <a:t>Use a distributed file system to recover from partial cluster failure</a:t>
            </a:r>
          </a:p>
          <a:p>
            <a:pPr lvl="1"/>
            <a:r>
              <a:rPr lang="en-US" dirty="0"/>
              <a:t>Immutable RDDs are persistent, so can restart calculation</a:t>
            </a:r>
          </a:p>
          <a:p>
            <a:r>
              <a:rPr lang="en-US" dirty="0"/>
              <a:t>RDDs partition data across a cluster</a:t>
            </a:r>
          </a:p>
          <a:p>
            <a:r>
              <a:rPr lang="en-US" dirty="0"/>
              <a:t>An RDD contains the execution graph</a:t>
            </a:r>
          </a:p>
          <a:p>
            <a:pPr lvl="1"/>
            <a:r>
              <a:rPr lang="en-US" dirty="0"/>
              <a:t>RDD has all the information required to compute an action (output)</a:t>
            </a:r>
          </a:p>
          <a:p>
            <a:pPr lvl="1"/>
            <a:r>
              <a:rPr lang="en-US" dirty="0"/>
              <a:t>RDDs use execution graph to distribute workload across a cluster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Spark</a:t>
            </a:r>
          </a:p>
        </p:txBody>
      </p:sp>
    </p:spTree>
    <p:extLst>
      <p:ext uri="{BB962C8B-B14F-4D97-AF65-F5344CB8AC3E}">
        <p14:creationId xmlns:p14="http://schemas.microsoft.com/office/powerpoint/2010/main" val="1393998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412" y="1324928"/>
            <a:ext cx="10515600" cy="49585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What are key properties of RDDs? </a:t>
            </a:r>
            <a:endParaRPr lang="en-US" sz="3200" b="1" dirty="0"/>
          </a:p>
          <a:p>
            <a:r>
              <a:rPr lang="en-US" dirty="0"/>
              <a:t>RDDs are created by transformations </a:t>
            </a:r>
          </a:p>
          <a:p>
            <a:r>
              <a:rPr lang="en-US" dirty="0"/>
              <a:t>Two types of transformations give flexibility to execution graph </a:t>
            </a:r>
          </a:p>
          <a:p>
            <a:pPr lvl="1"/>
            <a:r>
              <a:rPr lang="en-US" b="1" dirty="0"/>
              <a:t>Fine grain or narrow </a:t>
            </a:r>
            <a:r>
              <a:rPr lang="en-US" dirty="0"/>
              <a:t>only affect certain data values </a:t>
            </a:r>
          </a:p>
          <a:p>
            <a:pPr lvl="1"/>
            <a:r>
              <a:rPr lang="en-US" b="1" dirty="0"/>
              <a:t>Course grain or wide </a:t>
            </a:r>
            <a:r>
              <a:rPr lang="en-US" dirty="0"/>
              <a:t>are global – use MapReduce </a:t>
            </a:r>
          </a:p>
          <a:p>
            <a:r>
              <a:rPr lang="en-US" dirty="0"/>
              <a:t>RDD use </a:t>
            </a:r>
            <a:r>
              <a:rPr lang="en-US" b="1" dirty="0"/>
              <a:t>lazy evaluation</a:t>
            </a:r>
            <a:r>
              <a:rPr lang="en-US" dirty="0"/>
              <a:t>, with execution by </a:t>
            </a:r>
            <a:r>
              <a:rPr lang="en-US" b="1" dirty="0"/>
              <a:t>Spark Action      </a:t>
            </a:r>
          </a:p>
          <a:p>
            <a:pPr lvl="1"/>
            <a:r>
              <a:rPr lang="en-US" dirty="0"/>
              <a:t>Are only evaluated when a Spark Action is applied </a:t>
            </a:r>
          </a:p>
          <a:p>
            <a:pPr lvl="1"/>
            <a:r>
              <a:rPr lang="en-US" dirty="0"/>
              <a:t>Maximizes reuse of cached values on evaluation graph  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Spark</a:t>
            </a:r>
          </a:p>
        </p:txBody>
      </p:sp>
    </p:spTree>
    <p:extLst>
      <p:ext uri="{BB962C8B-B14F-4D97-AF65-F5344CB8AC3E}">
        <p14:creationId xmlns:p14="http://schemas.microsoft.com/office/powerpoint/2010/main" val="2659828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412" y="1324928"/>
            <a:ext cx="10515600" cy="4958516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3200" dirty="0"/>
              <a:t>Scalable computing for mining massive datasets</a:t>
            </a:r>
            <a:endParaRPr lang="en-US" sz="3200" b="1" dirty="0"/>
          </a:p>
          <a:p>
            <a:r>
              <a:rPr lang="en-US" dirty="0"/>
              <a:t>Dataset size and complexity growing rapidly with time   </a:t>
            </a:r>
          </a:p>
          <a:p>
            <a:r>
              <a:rPr lang="en-US" dirty="0"/>
              <a:t>Scalable computing required for scalable analytics  </a:t>
            </a:r>
          </a:p>
          <a:p>
            <a:r>
              <a:rPr lang="en-US" dirty="0"/>
              <a:t>Limitations for scaling analytics   </a:t>
            </a:r>
          </a:p>
          <a:p>
            <a:pPr lvl="1"/>
            <a:r>
              <a:rPr lang="en-US" sz="2800" dirty="0"/>
              <a:t>Computing speed</a:t>
            </a:r>
          </a:p>
          <a:p>
            <a:pPr lvl="1"/>
            <a:r>
              <a:rPr lang="en-US" sz="2800" dirty="0"/>
              <a:t>Main memory size   </a:t>
            </a:r>
          </a:p>
          <a:p>
            <a:pPr lvl="1"/>
            <a:r>
              <a:rPr lang="en-US" sz="2800" dirty="0"/>
              <a:t>File system size  </a:t>
            </a:r>
          </a:p>
          <a:p>
            <a:pPr lvl="1"/>
            <a:r>
              <a:rPr lang="en-US" sz="2800" dirty="0"/>
              <a:t>Network bandwidth</a:t>
            </a:r>
          </a:p>
          <a:p>
            <a:r>
              <a:rPr lang="en-US" sz="3200" dirty="0"/>
              <a:t>Use MapReduce algorithm for simple execution graph</a:t>
            </a:r>
          </a:p>
          <a:p>
            <a:r>
              <a:rPr lang="en-US" sz="3200" dirty="0"/>
              <a:t>Problems like matrix multiplication and similarity search are foundational for data mining  </a:t>
            </a:r>
          </a:p>
          <a:p>
            <a:r>
              <a:rPr lang="en-US" sz="3200" dirty="0"/>
              <a:t>Use workflow architecture for complex execution graph 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400111665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7A298-CF0B-4DBD-AA56-ED741A6678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Graduate Independent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57A62E-6F15-4A4E-83F9-507340DBCA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28632"/>
            <a:ext cx="10515600" cy="53642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chemeClr val="accent1"/>
                </a:solidFill>
              </a:rPr>
              <a:t>Required if you are enrolled for Graduate Credit</a:t>
            </a:r>
          </a:p>
          <a:p>
            <a:r>
              <a:rPr lang="en-US" dirty="0"/>
              <a:t>Project proposal and final report comprise </a:t>
            </a:r>
            <a:r>
              <a:rPr lang="en-US" b="1" dirty="0"/>
              <a:t>25% of overall grade</a:t>
            </a:r>
            <a:r>
              <a:rPr lang="en-US" dirty="0"/>
              <a:t>! </a:t>
            </a:r>
          </a:p>
          <a:p>
            <a:r>
              <a:rPr lang="en-US" dirty="0"/>
              <a:t>Your chance to pull the concepts of the course together and show what you can do</a:t>
            </a:r>
          </a:p>
          <a:p>
            <a:pPr lvl="1"/>
            <a:r>
              <a:rPr lang="en-US" dirty="0"/>
              <a:t>Good addition to your data science portfolio</a:t>
            </a:r>
          </a:p>
          <a:p>
            <a:r>
              <a:rPr lang="en-US" dirty="0"/>
              <a:t>Working independently, you will:</a:t>
            </a:r>
          </a:p>
          <a:p>
            <a:pPr lvl="1"/>
            <a:r>
              <a:rPr lang="en-US" dirty="0"/>
              <a:t>Select a data set and </a:t>
            </a:r>
            <a:r>
              <a:rPr lang="en-US" b="1" dirty="0"/>
              <a:t>problem of interest to you</a:t>
            </a:r>
          </a:p>
          <a:p>
            <a:pPr lvl="1"/>
            <a:r>
              <a:rPr lang="en-US" dirty="0"/>
              <a:t>Explore and understand the data set in depth</a:t>
            </a:r>
          </a:p>
          <a:p>
            <a:pPr lvl="1"/>
            <a:r>
              <a:rPr lang="en-US" dirty="0"/>
              <a:t>Use data mining methods within the scope of the course to extract information and discover relationships</a:t>
            </a:r>
          </a:p>
          <a:p>
            <a:pPr lvl="1"/>
            <a:r>
              <a:rPr lang="en-US" dirty="0"/>
              <a:t>Write and submit a professional quality report</a:t>
            </a:r>
          </a:p>
          <a:p>
            <a:r>
              <a:rPr lang="en-US" dirty="0"/>
              <a:t>Please see Assignments tab in Canvas for specific grading criteria </a:t>
            </a:r>
          </a:p>
        </p:txBody>
      </p:sp>
    </p:spTree>
    <p:extLst>
      <p:ext uri="{BB962C8B-B14F-4D97-AF65-F5344CB8AC3E}">
        <p14:creationId xmlns:p14="http://schemas.microsoft.com/office/powerpoint/2010/main" val="4216978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7A298-CF0B-4DBD-AA56-ED741A6678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823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Graduate Independent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57A62E-6F15-4A4E-83F9-507340DBCA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39082"/>
            <a:ext cx="10515600" cy="551775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/>
              <a:t>What constitutes a suitable project? </a:t>
            </a:r>
          </a:p>
          <a:p>
            <a:r>
              <a:rPr lang="en-US" dirty="0"/>
              <a:t>Must be focused on data mining methods and algorithms </a:t>
            </a:r>
          </a:p>
          <a:p>
            <a:pPr lvl="1"/>
            <a:r>
              <a:rPr lang="en-US" dirty="0"/>
              <a:t>Methods and algorithms within the scope of the course</a:t>
            </a:r>
          </a:p>
          <a:p>
            <a:pPr lvl="1"/>
            <a:r>
              <a:rPr lang="en-US" dirty="0"/>
              <a:t>Primary </a:t>
            </a:r>
            <a:r>
              <a:rPr lang="en-US" b="1" dirty="0"/>
              <a:t>focus on unsupervised learning methods</a:t>
            </a:r>
          </a:p>
          <a:p>
            <a:pPr lvl="1"/>
            <a:r>
              <a:rPr lang="en-US" dirty="0"/>
              <a:t>This in not a supervised machine learning course: </a:t>
            </a:r>
            <a:r>
              <a:rPr lang="en-US" b="1" dirty="0">
                <a:solidFill>
                  <a:srgbClr val="C00000"/>
                </a:solidFill>
              </a:rPr>
              <a:t>supervised machine learning is not appropriate!</a:t>
            </a:r>
          </a:p>
          <a:p>
            <a:pPr lvl="1"/>
            <a:r>
              <a:rPr lang="en-US" dirty="0"/>
              <a:t>Use </a:t>
            </a:r>
            <a:r>
              <a:rPr lang="en-US" b="1" dirty="0">
                <a:solidFill>
                  <a:srgbClr val="C00000"/>
                </a:solidFill>
              </a:rPr>
              <a:t>multiple algorithms and/or hyperparameters</a:t>
            </a:r>
            <a:r>
              <a:rPr lang="en-US" dirty="0"/>
              <a:t>, e.g. clustering project must go beyond k-means and apply several modern methods!</a:t>
            </a:r>
          </a:p>
          <a:p>
            <a:r>
              <a:rPr lang="en-US" dirty="0"/>
              <a:t>Sufficient publicly available data – ask instructor for exceptions</a:t>
            </a:r>
          </a:p>
          <a:p>
            <a:r>
              <a:rPr lang="en-US" dirty="0"/>
              <a:t>Appropriate scope </a:t>
            </a:r>
          </a:p>
          <a:p>
            <a:pPr lvl="1"/>
            <a:r>
              <a:rPr lang="en-US" dirty="0"/>
              <a:t>If you have sufficient background (e.g. course prerequisites) expect to </a:t>
            </a:r>
            <a:r>
              <a:rPr lang="en-US" b="1" dirty="0"/>
              <a:t>spend about 80 hours on your project</a:t>
            </a:r>
          </a:p>
          <a:p>
            <a:pPr lvl="1"/>
            <a:r>
              <a:rPr lang="en-US" dirty="0"/>
              <a:t>If you are building key skills (e.g. programming, statistics) additional effort will be required</a:t>
            </a:r>
          </a:p>
        </p:txBody>
      </p:sp>
    </p:spTree>
    <p:extLst>
      <p:ext uri="{BB962C8B-B14F-4D97-AF65-F5344CB8AC3E}">
        <p14:creationId xmlns:p14="http://schemas.microsoft.com/office/powerpoint/2010/main" val="3719467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54757"/>
            <a:ext cx="10515600" cy="543674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b="1" dirty="0"/>
              <a:t>False discovery rate (FDR) </a:t>
            </a:r>
            <a:r>
              <a:rPr lang="en-US" sz="3200" dirty="0"/>
              <a:t>control methods</a:t>
            </a:r>
          </a:p>
          <a:p>
            <a:r>
              <a:rPr lang="en-US" sz="3200" dirty="0"/>
              <a:t>FDR control methods limit the false positive rate (Type I errors) </a:t>
            </a:r>
          </a:p>
          <a:p>
            <a:pPr lvl="1"/>
            <a:r>
              <a:rPr lang="en-US" sz="2800" dirty="0"/>
              <a:t>Want to limit Type II errors – non-discovery   </a:t>
            </a:r>
          </a:p>
          <a:p>
            <a:r>
              <a:rPr lang="en-US" sz="3200" dirty="0"/>
              <a:t>Statistical methods   </a:t>
            </a:r>
          </a:p>
          <a:p>
            <a:pPr lvl="1"/>
            <a:r>
              <a:rPr lang="en-US" sz="2800" dirty="0"/>
              <a:t>Bonferroni correction </a:t>
            </a:r>
          </a:p>
          <a:p>
            <a:pPr lvl="1"/>
            <a:r>
              <a:rPr lang="en-US" sz="2800" dirty="0"/>
              <a:t>Holm’s method</a:t>
            </a:r>
          </a:p>
          <a:p>
            <a:pPr lvl="1"/>
            <a:r>
              <a:rPr lang="en-US" sz="2800" dirty="0" err="1"/>
              <a:t>Benjamini</a:t>
            </a:r>
            <a:r>
              <a:rPr lang="en-US" sz="2800" dirty="0"/>
              <a:t>-Hochberg FDR control  </a:t>
            </a:r>
          </a:p>
          <a:p>
            <a:r>
              <a:rPr lang="en-US" sz="3200" dirty="0"/>
              <a:t>Sampling based methods  </a:t>
            </a:r>
          </a:p>
          <a:p>
            <a:pPr lvl="1"/>
            <a:r>
              <a:rPr lang="en-US" sz="2800" dirty="0"/>
              <a:t>Example: use mini-hashing sampling   </a:t>
            </a:r>
          </a:p>
          <a:p>
            <a:pPr lvl="1"/>
            <a:r>
              <a:rPr lang="en-US" sz="2800" dirty="0"/>
              <a:t>We will discuss later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665769" y="0"/>
            <a:ext cx="113538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Review: Large-Scale Comparison Methods</a:t>
            </a:r>
          </a:p>
        </p:txBody>
      </p:sp>
    </p:spTree>
    <p:extLst>
      <p:ext uri="{BB962C8B-B14F-4D97-AF65-F5344CB8AC3E}">
        <p14:creationId xmlns:p14="http://schemas.microsoft.com/office/powerpoint/2010/main" val="3926784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7A298-CF0B-4DBD-AA56-ED741A6678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823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Graduate Independent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57A62E-6F15-4A4E-83F9-507340DBCA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46375"/>
            <a:ext cx="10515600" cy="566550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Project proposal helps ensure your project have:</a:t>
            </a:r>
          </a:p>
          <a:p>
            <a:r>
              <a:rPr lang="en-US" dirty="0"/>
              <a:t>Clear and reasonable data mining objective</a:t>
            </a:r>
          </a:p>
          <a:p>
            <a:pPr lvl="1"/>
            <a:r>
              <a:rPr lang="en-US" dirty="0"/>
              <a:t>Must be understandable to non-technical audience</a:t>
            </a:r>
          </a:p>
          <a:p>
            <a:r>
              <a:rPr lang="en-US" dirty="0"/>
              <a:t>Appropriate scope</a:t>
            </a:r>
          </a:p>
          <a:p>
            <a:pPr lvl="1"/>
            <a:r>
              <a:rPr lang="en-US" dirty="0"/>
              <a:t>Sufficient depth – depth of data, depth of analysis</a:t>
            </a:r>
          </a:p>
          <a:p>
            <a:pPr lvl="1"/>
            <a:r>
              <a:rPr lang="en-US" dirty="0"/>
              <a:t>Not too ambitious!</a:t>
            </a:r>
          </a:p>
          <a:p>
            <a:r>
              <a:rPr lang="en-US" dirty="0"/>
              <a:t>Required data are available</a:t>
            </a:r>
          </a:p>
          <a:p>
            <a:pPr lvl="1"/>
            <a:r>
              <a:rPr lang="en-US" dirty="0"/>
              <a:t>Compete enough to execute project</a:t>
            </a:r>
          </a:p>
          <a:p>
            <a:pPr lvl="1"/>
            <a:r>
              <a:rPr lang="en-US" dirty="0"/>
              <a:t>Sufficient volume and complexity </a:t>
            </a:r>
          </a:p>
          <a:p>
            <a:pPr lvl="1"/>
            <a:r>
              <a:rPr lang="en-US" dirty="0"/>
              <a:t>But not too massive!</a:t>
            </a:r>
          </a:p>
          <a:p>
            <a:r>
              <a:rPr lang="en-US" dirty="0"/>
              <a:t>Use appropriate data mining methods</a:t>
            </a:r>
          </a:p>
          <a:p>
            <a:pPr lvl="1"/>
            <a:r>
              <a:rPr lang="en-US" dirty="0"/>
              <a:t>Correctly selected for proposed objective</a:t>
            </a:r>
          </a:p>
          <a:p>
            <a:pPr lvl="1"/>
            <a:r>
              <a:rPr lang="en-US" dirty="0"/>
              <a:t>In scope of course</a:t>
            </a:r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0485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7A298-CF0B-4DBD-AA56-ED741A6678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823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Graduate Independent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57A62E-6F15-4A4E-83F9-507340DBCA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39082"/>
            <a:ext cx="10515600" cy="561051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/>
              <a:t>Project report must:</a:t>
            </a:r>
          </a:p>
          <a:p>
            <a:r>
              <a:rPr lang="en-US" dirty="0"/>
              <a:t>Have introduction (summary) stating objectives and conclusions, understandable to the intended non-technical audience  </a:t>
            </a:r>
          </a:p>
          <a:p>
            <a:r>
              <a:rPr lang="en-US" dirty="0"/>
              <a:t>Support conclusions based on evidence gathered in the data mining process</a:t>
            </a:r>
          </a:p>
          <a:p>
            <a:r>
              <a:rPr lang="en-US" dirty="0"/>
              <a:t>Demonstrate that data has been prepared correctly </a:t>
            </a:r>
          </a:p>
          <a:p>
            <a:r>
              <a:rPr lang="en-US" dirty="0"/>
              <a:t>Explain the data exploration and knowledge discovery process</a:t>
            </a:r>
          </a:p>
          <a:p>
            <a:pPr lvl="1"/>
            <a:r>
              <a:rPr lang="en-US" dirty="0"/>
              <a:t>Requires technical depth in discussion </a:t>
            </a:r>
          </a:p>
          <a:p>
            <a:pPr lvl="1"/>
            <a:r>
              <a:rPr lang="en-US" dirty="0"/>
              <a:t>Clear text and graphics  </a:t>
            </a:r>
          </a:p>
          <a:p>
            <a:r>
              <a:rPr lang="en-US" dirty="0"/>
              <a:t>Use appropriate methods and algorithms</a:t>
            </a:r>
          </a:p>
          <a:p>
            <a:pPr lvl="1"/>
            <a:r>
              <a:rPr lang="en-US" b="1" dirty="0"/>
              <a:t>In depth analysis</a:t>
            </a:r>
          </a:p>
          <a:p>
            <a:pPr lvl="1"/>
            <a:r>
              <a:rPr lang="en-US" dirty="0"/>
              <a:t>Improve initial results by </a:t>
            </a:r>
            <a:r>
              <a:rPr lang="en-US" b="1" dirty="0"/>
              <a:t>enhancing methods or using other algorithms</a:t>
            </a:r>
          </a:p>
          <a:p>
            <a:r>
              <a:rPr lang="en-US" dirty="0"/>
              <a:t>Show professional levels of code organization (e.g. use of function, commenting, good variable names,..) in an appendix</a:t>
            </a:r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1969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7A298-CF0B-4DBD-AA56-ED741A6678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823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Graduate Independent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57A62E-6F15-4A4E-83F9-507340DBCA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39082"/>
            <a:ext cx="10515600" cy="535379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Suitable projects – only ideas, pick a project that interests you:</a:t>
            </a:r>
          </a:p>
          <a:p>
            <a:r>
              <a:rPr lang="en-US" dirty="0"/>
              <a:t>Suitable methods include, but not limited to:   </a:t>
            </a:r>
          </a:p>
          <a:p>
            <a:pPr lvl="1"/>
            <a:r>
              <a:rPr lang="en-US" dirty="0"/>
              <a:t>Unsupervised learning – many possible models</a:t>
            </a:r>
          </a:p>
          <a:p>
            <a:pPr lvl="1"/>
            <a:r>
              <a:rPr lang="en-US" dirty="0"/>
              <a:t>Large scale similarity measures  </a:t>
            </a:r>
          </a:p>
          <a:p>
            <a:pPr lvl="1"/>
            <a:r>
              <a:rPr lang="en-US" dirty="0"/>
              <a:t>Recommenders and factorization   </a:t>
            </a:r>
          </a:p>
          <a:p>
            <a:pPr lvl="1"/>
            <a:r>
              <a:rPr lang="en-US" dirty="0"/>
              <a:t>Graph models </a:t>
            </a:r>
          </a:p>
          <a:p>
            <a:pPr lvl="1"/>
            <a:r>
              <a:rPr lang="en-US" b="1" dirty="0"/>
              <a:t>Not supervised machine learning!</a:t>
            </a:r>
          </a:p>
          <a:p>
            <a:r>
              <a:rPr lang="en-US" dirty="0"/>
              <a:t>Suitable datasets and problems include, but not limited to:  </a:t>
            </a:r>
          </a:p>
          <a:p>
            <a:pPr lvl="1"/>
            <a:r>
              <a:rPr lang="en-US" dirty="0"/>
              <a:t>Genetic data and gene expression</a:t>
            </a:r>
          </a:p>
          <a:p>
            <a:pPr lvl="1"/>
            <a:r>
              <a:rPr lang="en-US" dirty="0"/>
              <a:t>Text data, information retrieval, similarity search, etc.</a:t>
            </a:r>
          </a:p>
          <a:p>
            <a:pPr lvl="1"/>
            <a:r>
              <a:rPr lang="en-US" dirty="0"/>
              <a:t>Streaming and large scale time series data, event processing   </a:t>
            </a:r>
          </a:p>
          <a:p>
            <a:pPr lvl="1"/>
            <a:r>
              <a:rPr lang="en-US" dirty="0"/>
              <a:t>Graph data, social networks, etc. 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5102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412" y="1324928"/>
            <a:ext cx="10515600" cy="495851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3200" dirty="0"/>
              <a:t>Scalable computing for mining massive datasets </a:t>
            </a:r>
            <a:endParaRPr lang="en-US" sz="3200" b="1" dirty="0"/>
          </a:p>
          <a:p>
            <a:r>
              <a:rPr lang="en-US" dirty="0"/>
              <a:t>Dataset size and complexity growing rapidly with time   </a:t>
            </a:r>
          </a:p>
          <a:p>
            <a:r>
              <a:rPr lang="en-US" dirty="0"/>
              <a:t>Scalable computing required for analytics at massive scale  </a:t>
            </a:r>
          </a:p>
          <a:p>
            <a:r>
              <a:rPr lang="en-US" dirty="0"/>
              <a:t>What are the limitations for scaling analytics?   </a:t>
            </a:r>
          </a:p>
          <a:p>
            <a:pPr lvl="1"/>
            <a:r>
              <a:rPr lang="en-US" sz="2800" dirty="0"/>
              <a:t>Computing speed?</a:t>
            </a:r>
          </a:p>
          <a:p>
            <a:pPr lvl="1"/>
            <a:r>
              <a:rPr lang="en-US" sz="2800" dirty="0"/>
              <a:t>Main memory size?   </a:t>
            </a:r>
          </a:p>
          <a:p>
            <a:pPr lvl="1"/>
            <a:r>
              <a:rPr lang="en-US" sz="2800" dirty="0"/>
              <a:t>File system size?  </a:t>
            </a:r>
          </a:p>
          <a:p>
            <a:pPr lvl="1"/>
            <a:r>
              <a:rPr lang="en-US" sz="2800" dirty="0"/>
              <a:t>Network bandwidth?</a:t>
            </a:r>
          </a:p>
          <a:p>
            <a:pPr lvl="1"/>
            <a:endParaRPr lang="en-US" sz="2800" dirty="0"/>
          </a:p>
          <a:p>
            <a:pPr marL="0" indent="0">
              <a:buNone/>
            </a:pPr>
            <a:r>
              <a:rPr lang="en-US" dirty="0"/>
              <a:t>Note: much of the subject discussed here falls under data engineering which is not the focal point of our course   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Large Scale Analytic Computing</a:t>
            </a:r>
          </a:p>
        </p:txBody>
      </p:sp>
    </p:spTree>
    <p:extLst>
      <p:ext uri="{BB962C8B-B14F-4D97-AF65-F5344CB8AC3E}">
        <p14:creationId xmlns:p14="http://schemas.microsoft.com/office/powerpoint/2010/main" val="115420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412" y="1324928"/>
            <a:ext cx="4887883" cy="4958516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Computing speed</a:t>
            </a:r>
            <a:endParaRPr lang="en-US" b="1" dirty="0"/>
          </a:p>
          <a:p>
            <a:r>
              <a:rPr lang="en-US" dirty="0"/>
              <a:t>Your instructor used a Control Data Corporation (CDC) Cyber 205 for thesis research   </a:t>
            </a:r>
          </a:p>
          <a:p>
            <a:r>
              <a:rPr lang="en-US" dirty="0"/>
              <a:t>Cyber 205 was a ‘vector’ supercomputer introduced in 1983 </a:t>
            </a:r>
          </a:p>
          <a:p>
            <a:r>
              <a:rPr lang="en-US" dirty="0"/>
              <a:t>Maximum performance &lt; 200 </a:t>
            </a:r>
            <a:r>
              <a:rPr lang="en-US" dirty="0" err="1"/>
              <a:t>Mflops</a:t>
            </a:r>
            <a:r>
              <a:rPr lang="en-US" dirty="0"/>
              <a:t> double precision with 4 CPUs  </a:t>
            </a:r>
          </a:p>
          <a:p>
            <a:r>
              <a:rPr lang="en-US" dirty="0"/>
              <a:t>Princeton University had to enlarge a building to accommodate this monster! 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Large Scale Analytic Computing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4D625892-3329-EBE4-2D96-AB210D171991}"/>
              </a:ext>
            </a:extLst>
          </p:cNvPr>
          <p:cNvSpPr txBox="1">
            <a:spLocks/>
          </p:cNvSpPr>
          <p:nvPr/>
        </p:nvSpPr>
        <p:spPr>
          <a:xfrm>
            <a:off x="5963854" y="5647174"/>
            <a:ext cx="6084120" cy="10952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3327DD2-1EE0-75FC-EEAE-DFDBF23881BA}"/>
              </a:ext>
            </a:extLst>
          </p:cNvPr>
          <p:cNvSpPr txBox="1">
            <a:spLocks/>
          </p:cNvSpPr>
          <p:nvPr/>
        </p:nvSpPr>
        <p:spPr>
          <a:xfrm>
            <a:off x="6519707" y="5582299"/>
            <a:ext cx="5383501" cy="10952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/>
              <a:t>A CDC Cyber 205 installation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dirty="0">
                <a:hlinkClick r:id="rId2"/>
              </a:rPr>
              <a:t>Source, Cyber 205 history blog post</a:t>
            </a:r>
            <a:endParaRPr lang="en-US" sz="1800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58EFC37C-8814-2DC9-A943-27375346E5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9707" y="1299526"/>
            <a:ext cx="5383501" cy="4258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65157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412" y="1324928"/>
            <a:ext cx="10515600" cy="495851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3200" dirty="0"/>
              <a:t>Computing speed   </a:t>
            </a:r>
            <a:endParaRPr lang="en-US" sz="3200" b="1" dirty="0"/>
          </a:p>
          <a:p>
            <a:r>
              <a:rPr lang="en-US" dirty="0"/>
              <a:t>Historically, computing speed was a significant limitation  </a:t>
            </a:r>
          </a:p>
          <a:p>
            <a:r>
              <a:rPr lang="en-US" dirty="0"/>
              <a:t>Computing capacity has increased massively </a:t>
            </a:r>
          </a:p>
          <a:p>
            <a:pPr lvl="1"/>
            <a:r>
              <a:rPr lang="en-US" dirty="0"/>
              <a:t>Parallel computing well established by 1980s</a:t>
            </a:r>
          </a:p>
          <a:p>
            <a:pPr lvl="1"/>
            <a:r>
              <a:rPr lang="en-US" dirty="0"/>
              <a:t>Cost of computing has dropped exponentially </a:t>
            </a:r>
          </a:p>
          <a:p>
            <a:pPr lvl="1"/>
            <a:r>
              <a:rPr lang="en-US" dirty="0"/>
              <a:t>1980 – about $100,000 per MFLOP</a:t>
            </a:r>
          </a:p>
          <a:p>
            <a:pPr lvl="1"/>
            <a:r>
              <a:rPr lang="en-US" dirty="0"/>
              <a:t>2020 – about $0.10 per MFLOP</a:t>
            </a:r>
          </a:p>
          <a:p>
            <a:r>
              <a:rPr lang="en-US" dirty="0"/>
              <a:t>Introduction of cluster and cloud computing in 2000’s </a:t>
            </a:r>
          </a:p>
          <a:p>
            <a:pPr lvl="1"/>
            <a:r>
              <a:rPr lang="en-US" dirty="0"/>
              <a:t>Massive on-demand capacity now available economically </a:t>
            </a:r>
          </a:p>
          <a:p>
            <a:pPr lvl="1"/>
            <a:r>
              <a:rPr lang="en-US" dirty="0"/>
              <a:t>1000s of CPUs in clusters</a:t>
            </a:r>
          </a:p>
          <a:p>
            <a:r>
              <a:rPr lang="en-US" dirty="0"/>
              <a:t>But, for massive datasets and streaming data, CPU speed is still a limitation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Large Scale Analytics Computing</a:t>
            </a:r>
          </a:p>
        </p:txBody>
      </p:sp>
    </p:spTree>
    <p:extLst>
      <p:ext uri="{BB962C8B-B14F-4D97-AF65-F5344CB8AC3E}">
        <p14:creationId xmlns:p14="http://schemas.microsoft.com/office/powerpoint/2010/main" val="614727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412" y="1324928"/>
            <a:ext cx="4887883" cy="49585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Main memory size</a:t>
            </a:r>
            <a:endParaRPr lang="en-US" b="1" dirty="0"/>
          </a:p>
          <a:p>
            <a:r>
              <a:rPr lang="en-US" dirty="0"/>
              <a:t>In 1966 AMPEX Corp introduced a main-frame magnetic core memory unit</a:t>
            </a:r>
          </a:p>
          <a:p>
            <a:r>
              <a:rPr lang="en-US" dirty="0"/>
              <a:t>Capacity of up to 512 </a:t>
            </a:r>
            <a:r>
              <a:rPr lang="en-US" dirty="0" err="1"/>
              <a:t>kBytes</a:t>
            </a:r>
            <a:endParaRPr lang="en-US" dirty="0"/>
          </a:p>
          <a:p>
            <a:r>
              <a:rPr lang="en-US" dirty="0"/>
              <a:t>1 MHz bus speed</a:t>
            </a:r>
          </a:p>
          <a:p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Large Scale Analytic Computing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4D625892-3329-EBE4-2D96-AB210D171991}"/>
              </a:ext>
            </a:extLst>
          </p:cNvPr>
          <p:cNvSpPr txBox="1">
            <a:spLocks/>
          </p:cNvSpPr>
          <p:nvPr/>
        </p:nvSpPr>
        <p:spPr>
          <a:xfrm>
            <a:off x="5963854" y="5647174"/>
            <a:ext cx="6084120" cy="10952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3327DD2-1EE0-75FC-EEAE-DFDBF23881BA}"/>
              </a:ext>
            </a:extLst>
          </p:cNvPr>
          <p:cNvSpPr txBox="1">
            <a:spLocks/>
          </p:cNvSpPr>
          <p:nvPr/>
        </p:nvSpPr>
        <p:spPr>
          <a:xfrm>
            <a:off x="6519707" y="5582299"/>
            <a:ext cx="5383501" cy="1210387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/>
              <a:t>AMPEX core memory unit for Digital Equipment Corporation (DEC) PDP-10 mainframe at Harvard Scientific Instruments Museum 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dirty="0"/>
              <a:t>Source, Steve Elston</a:t>
            </a:r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3EF07155-54F8-ABA2-2CA4-5BDB0F0F5E3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B5580D7-B901-95C2-E637-DEFDB12528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7935" y="1141325"/>
            <a:ext cx="5694065" cy="4270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8347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24979</TotalTime>
  <Words>3837</Words>
  <Application>Microsoft Office PowerPoint</Application>
  <PresentationFormat>Widescreen</PresentationFormat>
  <Paragraphs>581</Paragraphs>
  <Slides>52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9" baseType="lpstr">
      <vt:lpstr>Arial</vt:lpstr>
      <vt:lpstr>Calibri</vt:lpstr>
      <vt:lpstr>Calibri Light</vt:lpstr>
      <vt:lpstr>Cambria Math</vt:lpstr>
      <vt:lpstr>Courier New</vt:lpstr>
      <vt:lpstr>Symbol</vt:lpstr>
      <vt:lpstr>Office Theme</vt:lpstr>
      <vt:lpstr>CSCI E-108 Data Mining, Discovery and Exploration Big Data Analytic Algorithms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Graduate Independent project</vt:lpstr>
      <vt:lpstr>Graduate Independent project</vt:lpstr>
      <vt:lpstr>Graduate Independent project</vt:lpstr>
      <vt:lpstr>Graduate Independent project</vt:lpstr>
      <vt:lpstr>Graduate Independent project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CSCI E-82a Probabilistic Programming and AI Introduction</dc:title>
  <dc:creator>Stephen Elston</dc:creator>
  <cp:lastModifiedBy>Stephen Elston</cp:lastModifiedBy>
  <cp:revision>448</cp:revision>
  <cp:lastPrinted>2019-09-03T23:18:19Z</cp:lastPrinted>
  <dcterms:created xsi:type="dcterms:W3CDTF">2019-08-02T23:14:29Z</dcterms:created>
  <dcterms:modified xsi:type="dcterms:W3CDTF">2025-02-02T18:15:27Z</dcterms:modified>
</cp:coreProperties>
</file>